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handoutMasterIdLst>
    <p:handoutMasterId r:id="rId40"/>
  </p:handoutMasterIdLst>
  <p:sldIdLst>
    <p:sldId id="313" r:id="rId2"/>
    <p:sldId id="272" r:id="rId3"/>
    <p:sldId id="344" r:id="rId4"/>
    <p:sldId id="365" r:id="rId5"/>
    <p:sldId id="376" r:id="rId6"/>
    <p:sldId id="378" r:id="rId7"/>
    <p:sldId id="379" r:id="rId8"/>
    <p:sldId id="380" r:id="rId9"/>
    <p:sldId id="377" r:id="rId10"/>
    <p:sldId id="370" r:id="rId11"/>
    <p:sldId id="371" r:id="rId12"/>
    <p:sldId id="366" r:id="rId13"/>
    <p:sldId id="381" r:id="rId14"/>
    <p:sldId id="256" r:id="rId15"/>
    <p:sldId id="297" r:id="rId16"/>
    <p:sldId id="384" r:id="rId17"/>
    <p:sldId id="375" r:id="rId18"/>
    <p:sldId id="355" r:id="rId19"/>
    <p:sldId id="337" r:id="rId20"/>
    <p:sldId id="364" r:id="rId21"/>
    <p:sldId id="295" r:id="rId22"/>
    <p:sldId id="299" r:id="rId23"/>
    <p:sldId id="300" r:id="rId24"/>
    <p:sldId id="301" r:id="rId25"/>
    <p:sldId id="347" r:id="rId26"/>
    <p:sldId id="330" r:id="rId27"/>
    <p:sldId id="318" r:id="rId28"/>
    <p:sldId id="374" r:id="rId29"/>
    <p:sldId id="383" r:id="rId30"/>
    <p:sldId id="361" r:id="rId31"/>
    <p:sldId id="382" r:id="rId32"/>
    <p:sldId id="283" r:id="rId33"/>
    <p:sldId id="284" r:id="rId34"/>
    <p:sldId id="373" r:id="rId35"/>
    <p:sldId id="288" r:id="rId36"/>
    <p:sldId id="314" r:id="rId37"/>
    <p:sldId id="351" r:id="rId38"/>
  </p:sldIdLst>
  <p:sldSz cx="9144000" cy="6858000" type="screen4x3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93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Paid members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109</c:v>
                </c:pt>
                <c:pt idx="1">
                  <c:v>123</c:v>
                </c:pt>
                <c:pt idx="2">
                  <c:v>82</c:v>
                </c:pt>
                <c:pt idx="3">
                  <c:v>81</c:v>
                </c:pt>
                <c:pt idx="4">
                  <c:v>80</c:v>
                </c:pt>
                <c:pt idx="5">
                  <c:v>82</c:v>
                </c:pt>
                <c:pt idx="6">
                  <c:v>82</c:v>
                </c:pt>
                <c:pt idx="7">
                  <c:v>84</c:v>
                </c:pt>
                <c:pt idx="8">
                  <c:v>101</c:v>
                </c:pt>
                <c:pt idx="9">
                  <c:v>95</c:v>
                </c:pt>
                <c:pt idx="10">
                  <c:v>80</c:v>
                </c:pt>
                <c:pt idx="11">
                  <c:v>88</c:v>
                </c:pt>
                <c:pt idx="12">
                  <c:v>74</c:v>
                </c:pt>
                <c:pt idx="13">
                  <c:v>73</c:v>
                </c:pt>
                <c:pt idx="14">
                  <c:v>70</c:v>
                </c:pt>
                <c:pt idx="15">
                  <c:v>60</c:v>
                </c:pt>
                <c:pt idx="16">
                  <c:v>66</c:v>
                </c:pt>
                <c:pt idx="17">
                  <c:v>61</c:v>
                </c:pt>
                <c:pt idx="18">
                  <c:v>63</c:v>
                </c:pt>
                <c:pt idx="19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1D-4947-B132-DE5CE2D7D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7162880"/>
        <c:axId val="67164416"/>
      </c:barChart>
      <c:catAx>
        <c:axId val="6716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64416"/>
        <c:crosses val="autoZero"/>
        <c:auto val="1"/>
        <c:lblAlgn val="ctr"/>
        <c:lblOffset val="100"/>
        <c:noMultiLvlLbl val="0"/>
      </c:catAx>
      <c:valAx>
        <c:axId val="6716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6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Attendees (including callers)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Tuesday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Sheet1!$A$2:$A$51</c:f>
              <c:numCache>
                <c:formatCode>m/d/yy;@</c:formatCode>
                <c:ptCount val="50"/>
                <c:pt idx="0">
                  <c:v>44929</c:v>
                </c:pt>
                <c:pt idx="1">
                  <c:v>44943</c:v>
                </c:pt>
                <c:pt idx="2">
                  <c:v>44950</c:v>
                </c:pt>
                <c:pt idx="3">
                  <c:v>44957</c:v>
                </c:pt>
                <c:pt idx="4">
                  <c:v>44964</c:v>
                </c:pt>
                <c:pt idx="5">
                  <c:v>44971</c:v>
                </c:pt>
                <c:pt idx="6">
                  <c:v>44978</c:v>
                </c:pt>
                <c:pt idx="7">
                  <c:v>44985</c:v>
                </c:pt>
                <c:pt idx="8">
                  <c:v>44992</c:v>
                </c:pt>
                <c:pt idx="9">
                  <c:v>44999</c:v>
                </c:pt>
                <c:pt idx="10">
                  <c:v>45006</c:v>
                </c:pt>
                <c:pt idx="11">
                  <c:v>45013</c:v>
                </c:pt>
                <c:pt idx="12">
                  <c:v>45020</c:v>
                </c:pt>
                <c:pt idx="13">
                  <c:v>45027</c:v>
                </c:pt>
                <c:pt idx="14">
                  <c:v>45034</c:v>
                </c:pt>
                <c:pt idx="15">
                  <c:v>45041</c:v>
                </c:pt>
                <c:pt idx="16">
                  <c:v>45048</c:v>
                </c:pt>
                <c:pt idx="17">
                  <c:v>45055</c:v>
                </c:pt>
                <c:pt idx="18">
                  <c:v>45062</c:v>
                </c:pt>
                <c:pt idx="19">
                  <c:v>45069</c:v>
                </c:pt>
                <c:pt idx="20">
                  <c:v>45076</c:v>
                </c:pt>
                <c:pt idx="21">
                  <c:v>45083</c:v>
                </c:pt>
                <c:pt idx="22">
                  <c:v>45088</c:v>
                </c:pt>
                <c:pt idx="23">
                  <c:v>45090</c:v>
                </c:pt>
                <c:pt idx="24">
                  <c:v>45097</c:v>
                </c:pt>
                <c:pt idx="25">
                  <c:v>45104</c:v>
                </c:pt>
                <c:pt idx="26">
                  <c:v>45125</c:v>
                </c:pt>
                <c:pt idx="27">
                  <c:v>45132</c:v>
                </c:pt>
                <c:pt idx="28">
                  <c:v>45139</c:v>
                </c:pt>
                <c:pt idx="29">
                  <c:v>45146</c:v>
                </c:pt>
                <c:pt idx="30">
                  <c:v>45153</c:v>
                </c:pt>
                <c:pt idx="31">
                  <c:v>45160</c:v>
                </c:pt>
                <c:pt idx="32">
                  <c:v>45167</c:v>
                </c:pt>
                <c:pt idx="33">
                  <c:v>45174</c:v>
                </c:pt>
                <c:pt idx="34">
                  <c:v>45181</c:v>
                </c:pt>
                <c:pt idx="35">
                  <c:v>45188</c:v>
                </c:pt>
                <c:pt idx="36">
                  <c:v>45190</c:v>
                </c:pt>
                <c:pt idx="37">
                  <c:v>45195</c:v>
                </c:pt>
                <c:pt idx="38" formatCode="m/d/yyyy">
                  <c:v>45202</c:v>
                </c:pt>
                <c:pt idx="39" formatCode="m/d/yyyy">
                  <c:v>45209</c:v>
                </c:pt>
                <c:pt idx="40" formatCode="m/d/yyyy">
                  <c:v>45216</c:v>
                </c:pt>
                <c:pt idx="41" formatCode="m/d/yyyy">
                  <c:v>45223</c:v>
                </c:pt>
                <c:pt idx="42" formatCode="m/d/yyyy">
                  <c:v>45230</c:v>
                </c:pt>
                <c:pt idx="43" formatCode="m/d/yyyy">
                  <c:v>45237</c:v>
                </c:pt>
                <c:pt idx="44" formatCode="m/d/yyyy">
                  <c:v>45244</c:v>
                </c:pt>
                <c:pt idx="45" formatCode="m/d/yyyy">
                  <c:v>45251</c:v>
                </c:pt>
                <c:pt idx="46" formatCode="m/d/yyyy">
                  <c:v>45258</c:v>
                </c:pt>
                <c:pt idx="47" formatCode="m/d/yyyy">
                  <c:v>45265</c:v>
                </c:pt>
                <c:pt idx="48" formatCode="m/d/yyyy">
                  <c:v>45272</c:v>
                </c:pt>
                <c:pt idx="49" formatCode="m/d/yyyy">
                  <c:v>45279</c:v>
                </c:pt>
              </c:numCache>
            </c:num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22</c:v>
                </c:pt>
                <c:pt idx="1">
                  <c:v>20</c:v>
                </c:pt>
                <c:pt idx="2">
                  <c:v>30</c:v>
                </c:pt>
                <c:pt idx="3">
                  <c:v>23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19</c:v>
                </c:pt>
                <c:pt idx="8">
                  <c:v>21</c:v>
                </c:pt>
                <c:pt idx="9">
                  <c:v>20</c:v>
                </c:pt>
                <c:pt idx="10">
                  <c:v>21</c:v>
                </c:pt>
                <c:pt idx="11">
                  <c:v>23</c:v>
                </c:pt>
                <c:pt idx="12">
                  <c:v>17</c:v>
                </c:pt>
                <c:pt idx="13">
                  <c:v>23</c:v>
                </c:pt>
                <c:pt idx="14">
                  <c:v>29</c:v>
                </c:pt>
                <c:pt idx="15">
                  <c:v>18</c:v>
                </c:pt>
                <c:pt idx="16">
                  <c:v>23</c:v>
                </c:pt>
                <c:pt idx="17">
                  <c:v>23</c:v>
                </c:pt>
                <c:pt idx="18">
                  <c:v>21</c:v>
                </c:pt>
                <c:pt idx="19">
                  <c:v>17</c:v>
                </c:pt>
                <c:pt idx="20">
                  <c:v>18</c:v>
                </c:pt>
                <c:pt idx="21">
                  <c:v>25</c:v>
                </c:pt>
                <c:pt idx="22">
                  <c:v>14</c:v>
                </c:pt>
                <c:pt idx="23">
                  <c:v>15</c:v>
                </c:pt>
                <c:pt idx="24">
                  <c:v>17</c:v>
                </c:pt>
                <c:pt idx="25">
                  <c:v>18</c:v>
                </c:pt>
                <c:pt idx="26">
                  <c:v>13</c:v>
                </c:pt>
                <c:pt idx="27">
                  <c:v>21</c:v>
                </c:pt>
                <c:pt idx="28">
                  <c:v>14</c:v>
                </c:pt>
                <c:pt idx="29">
                  <c:v>26</c:v>
                </c:pt>
                <c:pt idx="30">
                  <c:v>30</c:v>
                </c:pt>
                <c:pt idx="31">
                  <c:v>26</c:v>
                </c:pt>
                <c:pt idx="32">
                  <c:v>29</c:v>
                </c:pt>
                <c:pt idx="33">
                  <c:v>25</c:v>
                </c:pt>
                <c:pt idx="34">
                  <c:v>19</c:v>
                </c:pt>
                <c:pt idx="35">
                  <c:v>15</c:v>
                </c:pt>
                <c:pt idx="36">
                  <c:v>11</c:v>
                </c:pt>
                <c:pt idx="37">
                  <c:v>19</c:v>
                </c:pt>
                <c:pt idx="38">
                  <c:v>21</c:v>
                </c:pt>
                <c:pt idx="39">
                  <c:v>22</c:v>
                </c:pt>
                <c:pt idx="40">
                  <c:v>20</c:v>
                </c:pt>
                <c:pt idx="41">
                  <c:v>13</c:v>
                </c:pt>
                <c:pt idx="42">
                  <c:v>20</c:v>
                </c:pt>
                <c:pt idx="43">
                  <c:v>23</c:v>
                </c:pt>
                <c:pt idx="44">
                  <c:v>15</c:v>
                </c:pt>
                <c:pt idx="45">
                  <c:v>17</c:v>
                </c:pt>
                <c:pt idx="46">
                  <c:v>23</c:v>
                </c:pt>
                <c:pt idx="47">
                  <c:v>26</c:v>
                </c:pt>
                <c:pt idx="48">
                  <c:v>17</c:v>
                </c:pt>
                <c:pt idx="49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68-4255-9285-0064D54F30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Thursday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Sheet1!$A$2:$A$51</c:f>
              <c:numCache>
                <c:formatCode>m/d/yy;@</c:formatCode>
                <c:ptCount val="50"/>
                <c:pt idx="0">
                  <c:v>44929</c:v>
                </c:pt>
                <c:pt idx="1">
                  <c:v>44943</c:v>
                </c:pt>
                <c:pt idx="2">
                  <c:v>44950</c:v>
                </c:pt>
                <c:pt idx="3">
                  <c:v>44957</c:v>
                </c:pt>
                <c:pt idx="4">
                  <c:v>44964</c:v>
                </c:pt>
                <c:pt idx="5">
                  <c:v>44971</c:v>
                </c:pt>
                <c:pt idx="6">
                  <c:v>44978</c:v>
                </c:pt>
                <c:pt idx="7">
                  <c:v>44985</c:v>
                </c:pt>
                <c:pt idx="8">
                  <c:v>44992</c:v>
                </c:pt>
                <c:pt idx="9">
                  <c:v>44999</c:v>
                </c:pt>
                <c:pt idx="10">
                  <c:v>45006</c:v>
                </c:pt>
                <c:pt idx="11">
                  <c:v>45013</c:v>
                </c:pt>
                <c:pt idx="12">
                  <c:v>45020</c:v>
                </c:pt>
                <c:pt idx="13">
                  <c:v>45027</c:v>
                </c:pt>
                <c:pt idx="14">
                  <c:v>45034</c:v>
                </c:pt>
                <c:pt idx="15">
                  <c:v>45041</c:v>
                </c:pt>
                <c:pt idx="16">
                  <c:v>45048</c:v>
                </c:pt>
                <c:pt idx="17">
                  <c:v>45055</c:v>
                </c:pt>
                <c:pt idx="18">
                  <c:v>45062</c:v>
                </c:pt>
                <c:pt idx="19">
                  <c:v>45069</c:v>
                </c:pt>
                <c:pt idx="20">
                  <c:v>45076</c:v>
                </c:pt>
                <c:pt idx="21">
                  <c:v>45083</c:v>
                </c:pt>
                <c:pt idx="22">
                  <c:v>45088</c:v>
                </c:pt>
                <c:pt idx="23">
                  <c:v>45090</c:v>
                </c:pt>
                <c:pt idx="24">
                  <c:v>45097</c:v>
                </c:pt>
                <c:pt idx="25">
                  <c:v>45104</c:v>
                </c:pt>
                <c:pt idx="26">
                  <c:v>45125</c:v>
                </c:pt>
                <c:pt idx="27">
                  <c:v>45132</c:v>
                </c:pt>
                <c:pt idx="28">
                  <c:v>45139</c:v>
                </c:pt>
                <c:pt idx="29">
                  <c:v>45146</c:v>
                </c:pt>
                <c:pt idx="30">
                  <c:v>45153</c:v>
                </c:pt>
                <c:pt idx="31">
                  <c:v>45160</c:v>
                </c:pt>
                <c:pt idx="32">
                  <c:v>45167</c:v>
                </c:pt>
                <c:pt idx="33">
                  <c:v>45174</c:v>
                </c:pt>
                <c:pt idx="34">
                  <c:v>45181</c:v>
                </c:pt>
                <c:pt idx="35">
                  <c:v>45188</c:v>
                </c:pt>
                <c:pt idx="36">
                  <c:v>45190</c:v>
                </c:pt>
                <c:pt idx="37">
                  <c:v>45195</c:v>
                </c:pt>
                <c:pt idx="38" formatCode="m/d/yyyy">
                  <c:v>45202</c:v>
                </c:pt>
                <c:pt idx="39" formatCode="m/d/yyyy">
                  <c:v>45209</c:v>
                </c:pt>
                <c:pt idx="40" formatCode="m/d/yyyy">
                  <c:v>45216</c:v>
                </c:pt>
                <c:pt idx="41" formatCode="m/d/yyyy">
                  <c:v>45223</c:v>
                </c:pt>
                <c:pt idx="42" formatCode="m/d/yyyy">
                  <c:v>45230</c:v>
                </c:pt>
                <c:pt idx="43" formatCode="m/d/yyyy">
                  <c:v>45237</c:v>
                </c:pt>
                <c:pt idx="44" formatCode="m/d/yyyy">
                  <c:v>45244</c:v>
                </c:pt>
                <c:pt idx="45" formatCode="m/d/yyyy">
                  <c:v>45251</c:v>
                </c:pt>
                <c:pt idx="46" formatCode="m/d/yyyy">
                  <c:v>45258</c:v>
                </c:pt>
                <c:pt idx="47" formatCode="m/d/yyyy">
                  <c:v>45265</c:v>
                </c:pt>
                <c:pt idx="48" formatCode="m/d/yyyy">
                  <c:v>45272</c:v>
                </c:pt>
                <c:pt idx="49" formatCode="m/d/yyyy">
                  <c:v>45279</c:v>
                </c:pt>
              </c:numCache>
            </c:numRef>
          </c:cat>
          <c:val>
            <c:numRef>
              <c:f>Sheet1!$C$2:$C$51</c:f>
              <c:numCache>
                <c:formatCode>General</c:formatCode>
                <c:ptCount val="50"/>
                <c:pt idx="37">
                  <c:v>13</c:v>
                </c:pt>
                <c:pt idx="38">
                  <c:v>18</c:v>
                </c:pt>
                <c:pt idx="39">
                  <c:v>11</c:v>
                </c:pt>
                <c:pt idx="40">
                  <c:v>12</c:v>
                </c:pt>
                <c:pt idx="41">
                  <c:v>10</c:v>
                </c:pt>
                <c:pt idx="42">
                  <c:v>16</c:v>
                </c:pt>
                <c:pt idx="44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68-4255-9285-0064D54F3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5413616"/>
        <c:axId val="1191591216"/>
      </c:lineChart>
      <c:dateAx>
        <c:axId val="1195413616"/>
        <c:scaling>
          <c:orientation val="minMax"/>
        </c:scaling>
        <c:delete val="0"/>
        <c:axPos val="b"/>
        <c:numFmt formatCode="m/d/yy;@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1591216"/>
        <c:crosses val="autoZero"/>
        <c:auto val="1"/>
        <c:lblOffset val="100"/>
        <c:baseTimeUnit val="days"/>
      </c:dateAx>
      <c:valAx>
        <c:axId val="119159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541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Attendance</a:t>
            </a:r>
          </a:p>
        </c:rich>
      </c:tx>
      <c:layout>
        <c:manualLayout>
          <c:xMode val="edge"/>
          <c:yMode val="edge"/>
          <c:x val="0.4119080383643632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170676582093905"/>
          <c:y val="6.0542853950073153E-2"/>
          <c:w val="0.90497545445708172"/>
          <c:h val="0.686792401970586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March 25</c:v>
                </c:pt>
                <c:pt idx="1">
                  <c:v>May 27</c:v>
                </c:pt>
                <c:pt idx="2">
                  <c:v>August 5</c:v>
                </c:pt>
                <c:pt idx="3">
                  <c:v>October 28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29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AF-49F0-9832-CBF4A8825F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Clubs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March 25</c:v>
                </c:pt>
                <c:pt idx="1">
                  <c:v>May 27</c:v>
                </c:pt>
                <c:pt idx="2">
                  <c:v>August 5</c:v>
                </c:pt>
                <c:pt idx="3">
                  <c:v>October 28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36</c:v>
                </c:pt>
                <c:pt idx="1">
                  <c:v>35</c:v>
                </c:pt>
                <c:pt idx="2">
                  <c:v>33</c:v>
                </c:pt>
                <c:pt idx="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AF-49F0-9832-CBF4A8825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850176"/>
        <c:axId val="81006976"/>
      </c:barChart>
      <c:catAx>
        <c:axId val="150850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1006976"/>
        <c:crosses val="autoZero"/>
        <c:auto val="1"/>
        <c:lblAlgn val="ctr"/>
        <c:lblOffset val="100"/>
        <c:noMultiLvlLbl val="0"/>
      </c:catAx>
      <c:valAx>
        <c:axId val="81006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8501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5753403488115387"/>
          <c:y val="0.14459542557180352"/>
          <c:w val="0.28804707238697969"/>
          <c:h val="0.132167604049493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8.5203963990482495E-2"/>
          <c:y val="0.36123428287617748"/>
          <c:w val="0.88987391762945522"/>
          <c:h val="0.41503705584345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Revenue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March 25</c:v>
                </c:pt>
                <c:pt idx="1">
                  <c:v>May 27</c:v>
                </c:pt>
                <c:pt idx="2">
                  <c:v>August 5</c:v>
                </c:pt>
                <c:pt idx="3">
                  <c:v>October 28</c:v>
                </c:pt>
              </c:strCache>
            </c:strRef>
          </c:cat>
          <c:val>
            <c:numRef>
              <c:f>Sheet1!$B$2:$B$5</c:f>
              <c:numCache>
                <c:formatCode>"$"#,##0</c:formatCode>
                <c:ptCount val="4"/>
                <c:pt idx="0">
                  <c:v>39</c:v>
                </c:pt>
                <c:pt idx="1">
                  <c:v>238</c:v>
                </c:pt>
                <c:pt idx="2">
                  <c:v>201</c:v>
                </c:pt>
                <c:pt idx="3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07-4125-B786-A2636D32B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040128"/>
        <c:axId val="81041664"/>
      </c:lineChart>
      <c:catAx>
        <c:axId val="81040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1041664"/>
        <c:crosses val="autoZero"/>
        <c:auto val="1"/>
        <c:lblAlgn val="ctr"/>
        <c:lblOffset val="100"/>
        <c:noMultiLvlLbl val="0"/>
      </c:catAx>
      <c:valAx>
        <c:axId val="81041664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81040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Income</c:v>
                </c:pt>
              </c:strCache>
            </c:strRef>
          </c:tx>
          <c:dLbls>
            <c:dLbl>
              <c:idx val="0"/>
              <c:layout>
                <c:manualLayout>
                  <c:x val="-0.22832229589316141"/>
                  <c:y val="2.6849548601076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38-402E-9041-ED739C01CA40}"/>
                </c:ext>
              </c:extLst>
            </c:dLbl>
            <c:dLbl>
              <c:idx val="1"/>
              <c:layout>
                <c:manualLayout>
                  <c:x val="8.0374353866701248E-2"/>
                  <c:y val="-0.161818729958851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38-402E-9041-ED739C01CA40}"/>
                </c:ext>
              </c:extLst>
            </c:dLbl>
            <c:dLbl>
              <c:idx val="2"/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38-402E-9041-ED739C01CA40}"/>
                </c:ext>
              </c:extLst>
            </c:dLbl>
            <c:dLbl>
              <c:idx val="3"/>
              <c:layout>
                <c:manualLayout>
                  <c:x val="0.15168650567745856"/>
                  <c:y val="8.30374468436480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38-402E-9041-ED739C01CA4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300" dirty="0"/>
                      <a:t>Donations</a:t>
                    </a:r>
                    <a:r>
                      <a:rPr lang="en-US" dirty="0"/>
                      <a:t>
1,619</a:t>
                    </a:r>
                  </a:p>
                </c:rich>
              </c:tx>
              <c:numFmt formatCode="#,##0" sourceLinked="0"/>
              <c:spPr/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B38-402E-9041-ED739C01CA40}"/>
                </c:ext>
              </c:extLst>
            </c:dLbl>
            <c:dLbl>
              <c:idx val="5"/>
              <c:layout>
                <c:manualLayout>
                  <c:x val="0.19885510278234578"/>
                  <c:y val="2.730929083577611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38-402E-9041-ED739C01CA4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/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Club Nights</c:v>
                </c:pt>
                <c:pt idx="1">
                  <c:v>Dances</c:v>
                </c:pt>
                <c:pt idx="2">
                  <c:v>Dues</c:v>
                </c:pt>
                <c:pt idx="3">
                  <c:v>Class Fees</c:v>
                </c:pt>
                <c:pt idx="4">
                  <c:v>Donations</c:v>
                </c:pt>
                <c:pt idx="5">
                  <c:v>Misc Income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9294</c:v>
                </c:pt>
                <c:pt idx="1">
                  <c:v>4652</c:v>
                </c:pt>
                <c:pt idx="2">
                  <c:v>3350</c:v>
                </c:pt>
                <c:pt idx="3">
                  <c:v>2035</c:v>
                </c:pt>
                <c:pt idx="4">
                  <c:v>2635</c:v>
                </c:pt>
                <c:pt idx="5">
                  <c:v>236.78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38-402E-9041-ED739C01CA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Expenses</c:v>
                </c:pt>
              </c:strCache>
            </c:strRef>
          </c:tx>
          <c:dLbls>
            <c:dLbl>
              <c:idx val="0"/>
              <c:layout>
                <c:manualLayout>
                  <c:x val="-0.20296775550346075"/>
                  <c:y val="0.15161206394427468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F9-4E7F-92FD-5FE243948786}"/>
                </c:ext>
              </c:extLst>
            </c:dLbl>
            <c:dLbl>
              <c:idx val="1"/>
              <c:layout>
                <c:manualLayout>
                  <c:x val="0.24152247465531851"/>
                  <c:y val="-0.1424825949086786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F9-4E7F-92FD-5FE243948786}"/>
                </c:ext>
              </c:extLst>
            </c:dLbl>
            <c:dLbl>
              <c:idx val="2"/>
              <c:layout>
                <c:manualLayout>
                  <c:x val="-4.6428611191864963E-2"/>
                  <c:y val="6.202954922312858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F9-4E7F-92FD-5FE243948786}"/>
                </c:ext>
              </c:extLst>
            </c:dLbl>
            <c:dLbl>
              <c:idx val="4"/>
              <c:layout>
                <c:manualLayout>
                  <c:x val="0.22646238348250464"/>
                  <c:y val="-2.716152569319955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F9-4E7F-92FD-5FE243948786}"/>
                </c:ext>
              </c:extLst>
            </c:dLbl>
            <c:dLbl>
              <c:idx val="5"/>
              <c:layout>
                <c:manualLayout>
                  <c:x val="0.21213600460193852"/>
                  <c:y val="-7.091143364935231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F9-4E7F-92FD-5FE24394878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bestFit"/>
            <c:showLegendKey val="1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Callers</c:v>
                </c:pt>
                <c:pt idx="1">
                  <c:v>Venue</c:v>
                </c:pt>
                <c:pt idx="2">
                  <c:v>Insurance</c:v>
                </c:pt>
                <c:pt idx="3">
                  <c:v>Publicity (Meetup)</c:v>
                </c:pt>
                <c:pt idx="4">
                  <c:v>Misc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7987</c:v>
                </c:pt>
                <c:pt idx="1">
                  <c:v>9675</c:v>
                </c:pt>
                <c:pt idx="2">
                  <c:v>439.5</c:v>
                </c:pt>
                <c:pt idx="3">
                  <c:v>207.93</c:v>
                </c:pt>
                <c:pt idx="4">
                  <c:v>1099.07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F9-4E7F-92FD-5FE243948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Club Nights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9678</c:v>
                </c:pt>
                <c:pt idx="1">
                  <c:v>1714</c:v>
                </c:pt>
                <c:pt idx="2">
                  <c:v>3554</c:v>
                </c:pt>
                <c:pt idx="3">
                  <c:v>7585</c:v>
                </c:pt>
                <c:pt idx="4">
                  <c:v>9294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DA-49B9-8CD2-EB8A36778B6E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Dances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5393</c:v>
                </c:pt>
                <c:pt idx="1">
                  <c:v>2428</c:v>
                </c:pt>
                <c:pt idx="2">
                  <c:v>0</c:v>
                </c:pt>
                <c:pt idx="3">
                  <c:v>2355</c:v>
                </c:pt>
                <c:pt idx="4">
                  <c:v>4652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DA-49B9-8CD2-EB8A36778B6E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Class Fees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2542</c:v>
                </c:pt>
                <c:pt idx="1">
                  <c:v>0</c:v>
                </c:pt>
                <c:pt idx="2">
                  <c:v>0</c:v>
                </c:pt>
                <c:pt idx="3">
                  <c:v>2125</c:v>
                </c:pt>
                <c:pt idx="4">
                  <c:v>2035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DA-49B9-8CD2-EB8A36778B6E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Dues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3150</c:v>
                </c:pt>
                <c:pt idx="1">
                  <c:v>400</c:v>
                </c:pt>
                <c:pt idx="2">
                  <c:v>3120</c:v>
                </c:pt>
                <c:pt idx="3">
                  <c:v>2950</c:v>
                </c:pt>
                <c:pt idx="4">
                  <c:v>3350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DA-49B9-8CD2-EB8A36778B6E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Donations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2853</c:v>
                </c:pt>
                <c:pt idx="1">
                  <c:v>315</c:v>
                </c:pt>
                <c:pt idx="2">
                  <c:v>825</c:v>
                </c:pt>
                <c:pt idx="3">
                  <c:v>1619</c:v>
                </c:pt>
                <c:pt idx="4">
                  <c:v>2635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DA-49B9-8CD2-EB8A36778B6E}"/>
            </c:ext>
          </c:extLst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Misc Income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Sheet1!$G$2:$G$6</c:f>
              <c:numCache>
                <c:formatCode>General</c:formatCode>
                <c:ptCount val="5"/>
                <c:pt idx="0">
                  <c:v>1306.19</c:v>
                </c:pt>
                <c:pt idx="1">
                  <c:v>101.37</c:v>
                </c:pt>
                <c:pt idx="2">
                  <c:v>5</c:v>
                </c:pt>
                <c:pt idx="3">
                  <c:v>120</c:v>
                </c:pt>
                <c:pt idx="4">
                  <c:v>236.78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DA-49B9-8CD2-EB8A36778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0869504"/>
        <c:axId val="150871040"/>
      </c:barChart>
      <c:catAx>
        <c:axId val="150869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150871040"/>
        <c:crosses val="autoZero"/>
        <c:auto val="1"/>
        <c:lblAlgn val="ctr"/>
        <c:lblOffset val="100"/>
        <c:noMultiLvlLbl val="0"/>
      </c:catAx>
      <c:valAx>
        <c:axId val="15087104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508695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 algn="ctr">
        <a:defRPr lang="en-US" sz="1800" b="0" i="0" u="none" strike="noStrike" kern="1200" baseline="0">
          <a:solidFill>
            <a:prstClr val="black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Callers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11152</c:v>
                </c:pt>
                <c:pt idx="1">
                  <c:v>2311</c:v>
                </c:pt>
                <c:pt idx="2">
                  <c:v>2000</c:v>
                </c:pt>
                <c:pt idx="3">
                  <c:v>5860.5</c:v>
                </c:pt>
                <c:pt idx="4">
                  <c:v>7987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96-49A1-9334-1EAE391FB9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Venue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10950</c:v>
                </c:pt>
                <c:pt idx="1">
                  <c:v>1995</c:v>
                </c:pt>
                <c:pt idx="2">
                  <c:v>2550</c:v>
                </c:pt>
                <c:pt idx="3">
                  <c:v>6285</c:v>
                </c:pt>
                <c:pt idx="4">
                  <c:v>9675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96-49A1-9334-1EAE391FB9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Insurance &amp; Fees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506.89</c:v>
                </c:pt>
                <c:pt idx="1">
                  <c:v>132.78</c:v>
                </c:pt>
                <c:pt idx="2">
                  <c:v>613</c:v>
                </c:pt>
                <c:pt idx="3">
                  <c:v>357.5</c:v>
                </c:pt>
                <c:pt idx="4">
                  <c:v>799.22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96-49A1-9334-1EAE391FB98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Publicity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259.05</c:v>
                </c:pt>
                <c:pt idx="1">
                  <c:v>93.7</c:v>
                </c:pt>
                <c:pt idx="2">
                  <c:v>630</c:v>
                </c:pt>
                <c:pt idx="3">
                  <c:v>197.88</c:v>
                </c:pt>
                <c:pt idx="4">
                  <c:v>207.93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96-49A1-9334-1EAE391FB98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Donation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280</c:v>
                </c:pt>
                <c:pt idx="1">
                  <c:v>66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96-49A1-9334-1EAE391FB98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Reserved (repairs)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Sheet1!$G$2:$G$6</c:f>
              <c:numCache>
                <c:formatCode>General</c:formatCode>
                <c:ptCount val="5"/>
                <c:pt idx="0">
                  <c:v>770</c:v>
                </c:pt>
                <c:pt idx="1">
                  <c:v>0</c:v>
                </c:pt>
                <c:pt idx="2">
                  <c:v>77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96-49A1-9334-1EAE391FB98E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Misc Expenses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Sheet1!$H$2:$H$6</c:f>
              <c:numCache>
                <c:formatCode>General</c:formatCode>
                <c:ptCount val="5"/>
                <c:pt idx="0">
                  <c:v>967.88</c:v>
                </c:pt>
                <c:pt idx="1">
                  <c:v>366.52</c:v>
                </c:pt>
                <c:pt idx="2">
                  <c:v>466</c:v>
                </c:pt>
                <c:pt idx="3">
                  <c:v>1119.72</c:v>
                </c:pt>
                <c:pt idx="4">
                  <c:v>739.35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96-49A1-9334-1EAE391FB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0904192"/>
        <c:axId val="150922368"/>
      </c:barChart>
      <c:catAx>
        <c:axId val="15090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 sz="1800"/>
            </a:pPr>
            <a:endParaRPr lang="en-US"/>
          </a:p>
        </c:txPr>
        <c:crossAx val="150922368"/>
        <c:crosses val="autoZero"/>
        <c:auto val="1"/>
        <c:lblAlgn val="ctr"/>
        <c:lblOffset val="100"/>
        <c:noMultiLvlLbl val="0"/>
      </c:catAx>
      <c:valAx>
        <c:axId val="15092236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50904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57966487496212"/>
          <c:y val="5.4347595012056833E-2"/>
          <c:w val="0.30535024834385882"/>
          <c:h val="0.942438263168870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Savings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9/30/15</c:v>
                </c:pt>
                <c:pt idx="1">
                  <c:v>9/30/16</c:v>
                </c:pt>
                <c:pt idx="2">
                  <c:v>9/30/17</c:v>
                </c:pt>
                <c:pt idx="3">
                  <c:v>9/30/18</c:v>
                </c:pt>
                <c:pt idx="4">
                  <c:v>9/30/19</c:v>
                </c:pt>
                <c:pt idx="5">
                  <c:v>9/30/20</c:v>
                </c:pt>
                <c:pt idx="6">
                  <c:v>9/30/21</c:v>
                </c:pt>
                <c:pt idx="7">
                  <c:v>9/30/22</c:v>
                </c:pt>
                <c:pt idx="8">
                  <c:v>9/30/23</c:v>
                </c:pt>
              </c:strCache>
            </c:strRef>
          </c:cat>
          <c:val>
            <c:numRef>
              <c:f>Sheet1!$B$2:$B$10</c:f>
              <c:numCache>
                <c:formatCode>_(* #,##0_);_(* \(#,##0\);_(* "-"??_);_(@_)</c:formatCode>
                <c:ptCount val="9"/>
                <c:pt idx="0">
                  <c:v>15877</c:v>
                </c:pt>
                <c:pt idx="1">
                  <c:v>15882</c:v>
                </c:pt>
                <c:pt idx="2">
                  <c:v>15887</c:v>
                </c:pt>
                <c:pt idx="3">
                  <c:v>15891</c:v>
                </c:pt>
                <c:pt idx="4">
                  <c:v>15896</c:v>
                </c:pt>
                <c:pt idx="5">
                  <c:v>15901</c:v>
                </c:pt>
                <c:pt idx="6">
                  <c:v>15906</c:v>
                </c:pt>
                <c:pt idx="7">
                  <c:v>15911</c:v>
                </c:pt>
                <c:pt idx="8">
                  <c:v>15915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4F-4E81-BB77-6907358EE8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Checking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9/30/15</c:v>
                </c:pt>
                <c:pt idx="1">
                  <c:v>9/30/16</c:v>
                </c:pt>
                <c:pt idx="2">
                  <c:v>9/30/17</c:v>
                </c:pt>
                <c:pt idx="3">
                  <c:v>9/30/18</c:v>
                </c:pt>
                <c:pt idx="4">
                  <c:v>9/30/19</c:v>
                </c:pt>
                <c:pt idx="5">
                  <c:v>9/30/20</c:v>
                </c:pt>
                <c:pt idx="6">
                  <c:v>9/30/21</c:v>
                </c:pt>
                <c:pt idx="7">
                  <c:v>9/30/22</c:v>
                </c:pt>
                <c:pt idx="8">
                  <c:v>9/30/23</c:v>
                </c:pt>
              </c:strCache>
            </c:strRef>
          </c:cat>
          <c:val>
            <c:numRef>
              <c:f>Sheet1!$C$2:$C$10</c:f>
              <c:numCache>
                <c:formatCode>_(* #,##0_);_(* \(#,##0\);_(* "-"??_);_(@_)</c:formatCode>
                <c:ptCount val="9"/>
                <c:pt idx="0">
                  <c:v>6976</c:v>
                </c:pt>
                <c:pt idx="1">
                  <c:v>5789</c:v>
                </c:pt>
                <c:pt idx="2">
                  <c:v>4649</c:v>
                </c:pt>
                <c:pt idx="3">
                  <c:v>5396</c:v>
                </c:pt>
                <c:pt idx="4">
                  <c:v>5754</c:v>
                </c:pt>
                <c:pt idx="5">
                  <c:v>7552</c:v>
                </c:pt>
                <c:pt idx="6">
                  <c:v>8699</c:v>
                </c:pt>
                <c:pt idx="7">
                  <c:v>9110</c:v>
                </c:pt>
                <c:pt idx="8">
                  <c:v>13235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4F-4E81-BB77-6907358EE8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Reserved for St. Andrews Repairs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9/30/15</c:v>
                </c:pt>
                <c:pt idx="1">
                  <c:v>9/30/16</c:v>
                </c:pt>
                <c:pt idx="2">
                  <c:v>9/30/17</c:v>
                </c:pt>
                <c:pt idx="3">
                  <c:v>9/30/18</c:v>
                </c:pt>
                <c:pt idx="4">
                  <c:v>9/30/19</c:v>
                </c:pt>
                <c:pt idx="5">
                  <c:v>9/30/20</c:v>
                </c:pt>
                <c:pt idx="6">
                  <c:v>9/30/21</c:v>
                </c:pt>
                <c:pt idx="7">
                  <c:v>9/30/22</c:v>
                </c:pt>
                <c:pt idx="8">
                  <c:v>9/30/23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4" formatCode="_(* #,##0_);_(* \(#,##0\);_(* &quot;-&quot;??_);_(@_)">
                  <c:v>770</c:v>
                </c:pt>
                <c:pt idx="5" formatCode="_(* #,##0_);_(* \(#,##0\);_(* &quot;-&quot;??_);_(@_)">
                  <c:v>770</c:v>
                </c:pt>
                <c:pt idx="6" formatCode="_(* #,##0_);_(* \(#,##0\);_(* &quot;-&quot;??_);_(@_)">
                  <c:v>693</c:v>
                </c:pt>
                <c:pt idx="7" formatCode="_(* #,##0_);_(* \(#,##0\);_(* &quot;-&quot;??_);_(@_)">
                  <c:v>693</c:v>
                </c:pt>
                <c:pt idx="8" formatCode="_(* #,##0_);_(* \(#,##0\);_(* &quot;-&quot;??_);_(@_)">
                  <c:v>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4F-4E81-BB77-6907358EE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51049728"/>
        <c:axId val="151051264"/>
      </c:barChart>
      <c:dateAx>
        <c:axId val="151049728"/>
        <c:scaling>
          <c:orientation val="minMax"/>
          <c:min val="1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1051264"/>
        <c:crosses val="autoZero"/>
        <c:auto val="0"/>
        <c:lblOffset val="100"/>
        <c:baseTimeUnit val="years"/>
      </c:dateAx>
      <c:valAx>
        <c:axId val="15105126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510497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CE0B39DE-2EAA-4203-AC03-847059BD66B3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7B34B73F-F657-45D4-A13B-FEF14C6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67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A394D24F-3303-4C64-B5F2-E4726F858511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B3E1614B-EDE6-41B9-AFE6-928C4C9D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0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a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614B-EDE6-41B9-AFE6-928C4C9D63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88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614B-EDE6-41B9-AFE6-928C4C9D63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03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ALL NEEDS TO BE 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614B-EDE6-41B9-AFE6-928C4C9D631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36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614B-EDE6-41B9-AFE6-928C4C9D631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77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614B-EDE6-41B9-AFE6-928C4C9D631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3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614B-EDE6-41B9-AFE6-928C4C9D63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72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Due</a:t>
            </a:r>
            <a:r>
              <a:rPr lang="en-US" baseline="0" dirty="0"/>
              <a:t> to: the newbie classes, and a number of old members re-upping after the pandemic even if they don’t actually attend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614B-EDE6-41B9-AFE6-928C4C9D63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07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March dance: caller from East Coast, not well known here. High travel cost</a:t>
            </a:r>
          </a:p>
          <a:p>
            <a:r>
              <a:rPr lang="en-US" dirty="0"/>
              <a:t>May dance: conflicted with Golden State Round-up</a:t>
            </a:r>
          </a:p>
          <a:p>
            <a:r>
              <a:rPr lang="en-US" dirty="0"/>
              <a:t>Fall</a:t>
            </a:r>
            <a:r>
              <a:rPr lang="en-US" baseline="0" dirty="0"/>
              <a:t> dance had disappointing turnout from ECR members</a:t>
            </a:r>
          </a:p>
          <a:p>
            <a:r>
              <a:rPr lang="en-US" baseline="0" dirty="0"/>
              <a:t>Harvest </a:t>
            </a:r>
            <a:r>
              <a:rPr lang="en-US" baseline="0" dirty="0" err="1"/>
              <a:t>Hodown</a:t>
            </a:r>
            <a:r>
              <a:rPr lang="en-US" baseline="0" dirty="0"/>
              <a:t> is 4</a:t>
            </a:r>
            <a:r>
              <a:rPr lang="en-US" baseline="30000" dirty="0"/>
              <a:t>th</a:t>
            </a:r>
            <a:r>
              <a:rPr lang="en-US" baseline="0" dirty="0"/>
              <a:t> week in October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614B-EDE6-41B9-AFE6-928C4C9D63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36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</a:t>
            </a:r>
            <a:r>
              <a:rPr lang="en-US" baseline="0" dirty="0"/>
              <a:t> with increased venue cost, we made money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614B-EDE6-41B9-AFE6-928C4C9D63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94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614B-EDE6-41B9-AFE6-928C4C9D63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54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614B-EDE6-41B9-AFE6-928C4C9D63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81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Anything new?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614B-EDE6-41B9-AFE6-928C4C9D63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89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614B-EDE6-41B9-AFE6-928C4C9D63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Impact" panose="020B080603090205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0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0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9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8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37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9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1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>
            <a:lvl1pPr>
              <a:defRPr sz="440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8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1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7298"/>
            <a:ext cx="939501" cy="93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1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g"/><Relationship Id="rId9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elers.org/ClubInfo/ECRBoard.html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549"/>
            <a:ext cx="7772400" cy="685799"/>
          </a:xfrm>
        </p:spPr>
        <p:txBody>
          <a:bodyPr/>
          <a:lstStyle/>
          <a:p>
            <a:r>
              <a:rPr lang="en-US" sz="5400" dirty="0"/>
              <a:t>EL CAMINO REELERS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0" y="5257800"/>
            <a:ext cx="51054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5486400"/>
            <a:ext cx="5105400" cy="140997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GENERAL MEETING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TUESDAY, FEBRUARY 6, 2024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7298"/>
            <a:ext cx="939501" cy="93950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AFABF8-D744-F65B-665D-D17CE83C42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11"/>
          <a:stretch/>
        </p:blipFill>
        <p:spPr>
          <a:xfrm>
            <a:off x="0" y="2019136"/>
            <a:ext cx="9144000" cy="331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30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Showed our pride…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staffed a booth and performed at San Mateo’s 11th annual Pride celebration </a:t>
            </a:r>
            <a:br>
              <a:rPr lang="en-US" dirty="0"/>
            </a:br>
            <a:r>
              <a:rPr lang="en-US" i="1" dirty="0"/>
              <a:t>(as we’ve done every year)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879">
            <a:off x="5199382" y="2435682"/>
            <a:ext cx="36576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3295">
            <a:off x="322240" y="2920401"/>
            <a:ext cx="36576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640580"/>
            <a:ext cx="28956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43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Went to Canada…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99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for the annual IAGSDC family reunion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336"/>
            <a:ext cx="9144000" cy="419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79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8703">
            <a:off x="862525" y="1164129"/>
            <a:ext cx="6678307" cy="3554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Jumped the shark…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0" t="12495" r="1150" b="-12495"/>
          <a:stretch/>
        </p:blipFill>
        <p:spPr>
          <a:xfrm rot="21363177">
            <a:off x="336044" y="3840480"/>
            <a:ext cx="2405349" cy="3204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487">
            <a:off x="6239169" y="3058302"/>
            <a:ext cx="2711756" cy="3558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4648508"/>
            <a:ext cx="2779515" cy="208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23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16684"/>
            <a:ext cx="2137954" cy="2150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had a ball on Halloween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t="18670" r="16249" b="2659"/>
          <a:stretch/>
        </p:blipFill>
        <p:spPr>
          <a:xfrm>
            <a:off x="158931" y="3065789"/>
            <a:ext cx="1965960" cy="2697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00060"/>
            <a:ext cx="2305367" cy="4296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365" y="1397364"/>
            <a:ext cx="1755929" cy="3293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23" y="4690673"/>
            <a:ext cx="2399151" cy="20864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931" y="4384750"/>
            <a:ext cx="1590580" cy="24958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99" r="10494"/>
          <a:stretch/>
        </p:blipFill>
        <p:spPr>
          <a:xfrm>
            <a:off x="3810000" y="4398521"/>
            <a:ext cx="1981200" cy="2459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036">
            <a:off x="6323360" y="1163699"/>
            <a:ext cx="2590800" cy="339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7899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and Financial Summary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2023 Calendar Year</a:t>
            </a:r>
          </a:p>
        </p:txBody>
      </p:sp>
    </p:spTree>
    <p:extLst>
      <p:ext uri="{BB962C8B-B14F-4D97-AF65-F5344CB8AC3E}">
        <p14:creationId xmlns:p14="http://schemas.microsoft.com/office/powerpoint/2010/main" val="2602625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76200"/>
            <a:ext cx="7696200" cy="1143000"/>
          </a:xfrm>
        </p:spPr>
        <p:txBody>
          <a:bodyPr/>
          <a:lstStyle/>
          <a:p>
            <a:r>
              <a:rPr lang="en-US" dirty="0"/>
              <a:t>Membership on the rise again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75013"/>
              </p:ext>
            </p:extLst>
          </p:nvPr>
        </p:nvGraphicFramePr>
        <p:xfrm>
          <a:off x="457200" y="1417638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09800" y="1758647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76 paid members as of January 2024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229600" y="2362200"/>
            <a:ext cx="76200" cy="9906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314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6E7B4-A6CA-B32C-474F-297A8DF18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Night Attendance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BE03639-EF20-2F06-4A2B-1C74FA72DC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0667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62617A3-A395-C953-505E-0550DCF5C373}"/>
              </a:ext>
            </a:extLst>
          </p:cNvPr>
          <p:cNvSpPr txBox="1"/>
          <p:nvPr/>
        </p:nvSpPr>
        <p:spPr>
          <a:xfrm>
            <a:off x="914400" y="9144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Usually 2 squares, sometimes more (during SSD class), </a:t>
            </a:r>
          </a:p>
          <a:p>
            <a:pPr algn="ctr"/>
            <a:r>
              <a:rPr lang="en-US" sz="2000" b="1" dirty="0"/>
              <a:t>sometimes less (Thursday Plus/A2 nights)</a:t>
            </a:r>
          </a:p>
        </p:txBody>
      </p:sp>
    </p:spTree>
    <p:extLst>
      <p:ext uri="{BB962C8B-B14F-4D97-AF65-F5344CB8AC3E}">
        <p14:creationId xmlns:p14="http://schemas.microsoft.com/office/powerpoint/2010/main" val="1961273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Dances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173637"/>
              </p:ext>
            </p:extLst>
          </p:nvPr>
        </p:nvGraphicFramePr>
        <p:xfrm>
          <a:off x="304800" y="1219200"/>
          <a:ext cx="8153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373685"/>
              </p:ext>
            </p:extLst>
          </p:nvPr>
        </p:nvGraphicFramePr>
        <p:xfrm>
          <a:off x="457200" y="3810000"/>
          <a:ext cx="8153400" cy="2088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95400" y="6019800"/>
            <a:ext cx="731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Ken </a:t>
            </a:r>
            <a:r>
              <a:rPr lang="en-US" b="1" dirty="0" err="1"/>
              <a:t>Ritucci</a:t>
            </a:r>
            <a:r>
              <a:rPr lang="en-US" b="1" dirty="0"/>
              <a:t>	Michael Kellogg	Darren Gallina	Andy </a:t>
            </a:r>
            <a:r>
              <a:rPr lang="en-US" b="1" dirty="0" err="1"/>
              <a:t>Allemao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6212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Income &amp; Expenses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275" y="990600"/>
            <a:ext cx="4040188" cy="639762"/>
          </a:xfrm>
        </p:spPr>
        <p:txBody>
          <a:bodyPr/>
          <a:lstStyle/>
          <a:p>
            <a:r>
              <a:rPr lang="en-US" dirty="0"/>
              <a:t>Income: $22,202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7093505"/>
              </p:ext>
            </p:extLst>
          </p:nvPr>
        </p:nvGraphicFramePr>
        <p:xfrm>
          <a:off x="457200" y="1783378"/>
          <a:ext cx="4040188" cy="4650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100" y="990600"/>
            <a:ext cx="4041775" cy="639762"/>
          </a:xfrm>
        </p:spPr>
        <p:txBody>
          <a:bodyPr/>
          <a:lstStyle/>
          <a:p>
            <a:r>
              <a:rPr lang="en-US" dirty="0"/>
              <a:t>Expenses: $19,409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68691655"/>
              </p:ext>
            </p:extLst>
          </p:nvPr>
        </p:nvGraphicFramePr>
        <p:xfrm>
          <a:off x="4610100" y="1752600"/>
          <a:ext cx="4041775" cy="4685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81200" y="5939481"/>
            <a:ext cx="609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Net income: $2794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1634784"/>
            <a:ext cx="167640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/>
              <a:t>Misc. Expenses:</a:t>
            </a:r>
          </a:p>
          <a:p>
            <a:pPr algn="r"/>
            <a:r>
              <a:rPr lang="en-US" sz="1400" dirty="0"/>
              <a:t>PayPal:   297</a:t>
            </a:r>
          </a:p>
          <a:p>
            <a:pPr algn="r"/>
            <a:r>
              <a:rPr lang="en-US" sz="1400" dirty="0"/>
              <a:t>Food: 202</a:t>
            </a:r>
          </a:p>
          <a:p>
            <a:pPr algn="r"/>
            <a:r>
              <a:rPr lang="en-US" sz="1400" dirty="0"/>
              <a:t>P.O. Box:  194</a:t>
            </a:r>
          </a:p>
          <a:p>
            <a:pPr algn="r"/>
            <a:r>
              <a:rPr lang="en-US" sz="1400" dirty="0"/>
              <a:t>ZOOM:  150</a:t>
            </a:r>
          </a:p>
          <a:p>
            <a:pPr algn="r"/>
            <a:r>
              <a:rPr lang="en-US" sz="1400" dirty="0"/>
              <a:t>Badges: 125</a:t>
            </a:r>
          </a:p>
          <a:p>
            <a:pPr algn="r"/>
            <a:r>
              <a:rPr lang="en-US" sz="1400" dirty="0"/>
              <a:t>IAGSDC:   63</a:t>
            </a:r>
          </a:p>
          <a:p>
            <a:pPr algn="r"/>
            <a:r>
              <a:rPr lang="en-US" sz="1400" dirty="0"/>
              <a:t>CA state tax: 40</a:t>
            </a:r>
          </a:p>
          <a:p>
            <a:pPr algn="r"/>
            <a:r>
              <a:rPr lang="en-US" sz="1400" dirty="0"/>
              <a:t>Elections:   29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1662528"/>
            <a:ext cx="1447800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b="1" dirty="0"/>
              <a:t>Misc. Income:</a:t>
            </a:r>
          </a:p>
          <a:p>
            <a:pPr algn="r"/>
            <a:r>
              <a:rPr lang="en-US" dirty="0"/>
              <a:t>Pride event: 200</a:t>
            </a:r>
          </a:p>
          <a:p>
            <a:pPr algn="r"/>
            <a:r>
              <a:rPr lang="en-US" dirty="0"/>
              <a:t>Badges: 30</a:t>
            </a:r>
          </a:p>
          <a:p>
            <a:pPr algn="r"/>
            <a:r>
              <a:rPr lang="en-US" dirty="0"/>
              <a:t>Beverages: 1</a:t>
            </a:r>
          </a:p>
          <a:p>
            <a:pPr algn="r"/>
            <a:r>
              <a:rPr lang="en-US" dirty="0"/>
              <a:t>Dividends: 5</a:t>
            </a:r>
          </a:p>
        </p:txBody>
      </p:sp>
    </p:spTree>
    <p:extLst>
      <p:ext uri="{BB962C8B-B14F-4D97-AF65-F5344CB8AC3E}">
        <p14:creationId xmlns:p14="http://schemas.microsoft.com/office/powerpoint/2010/main" val="1061210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Finances improving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/>
          <a:lstStyle/>
          <a:p>
            <a:r>
              <a:rPr lang="en-US" dirty="0"/>
              <a:t>Income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6736524"/>
              </p:ext>
            </p:extLst>
          </p:nvPr>
        </p:nvGraphicFramePr>
        <p:xfrm>
          <a:off x="457200" y="2449512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09750"/>
            <a:ext cx="4041775" cy="639762"/>
          </a:xfrm>
        </p:spPr>
        <p:txBody>
          <a:bodyPr/>
          <a:lstStyle/>
          <a:p>
            <a:r>
              <a:rPr lang="en-US" dirty="0"/>
              <a:t>Expenses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20905928"/>
              </p:ext>
            </p:extLst>
          </p:nvPr>
        </p:nvGraphicFramePr>
        <p:xfrm>
          <a:off x="4645025" y="2449512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63486" y="12192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Getting back to pre-pandemic levels</a:t>
            </a:r>
          </a:p>
        </p:txBody>
      </p:sp>
    </p:spTree>
    <p:extLst>
      <p:ext uri="{BB962C8B-B14F-4D97-AF65-F5344CB8AC3E}">
        <p14:creationId xmlns:p14="http://schemas.microsoft.com/office/powerpoint/2010/main" val="220791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2023 in Review (Michael)</a:t>
            </a:r>
          </a:p>
          <a:p>
            <a:r>
              <a:rPr lang="en-US" b="1" dirty="0"/>
              <a:t>Membership &amp; Financial Summary (Ed)</a:t>
            </a:r>
            <a:endParaRPr lang="en-US" dirty="0"/>
          </a:p>
          <a:p>
            <a:r>
              <a:rPr lang="en-US" b="1" dirty="0"/>
              <a:t>Board Elections (Jeff)</a:t>
            </a:r>
          </a:p>
          <a:p>
            <a:r>
              <a:rPr lang="en-US" b="1" dirty="0"/>
              <a:t>The Future (Oliver)</a:t>
            </a:r>
          </a:p>
          <a:p>
            <a:r>
              <a:rPr lang="en-US" b="1" dirty="0"/>
              <a:t>Acknowledgments (Michael)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60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Sheet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3451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62484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Net worth as of 9/30/23:  $29,843 </a:t>
            </a:r>
          </a:p>
        </p:txBody>
      </p:sp>
    </p:spTree>
    <p:extLst>
      <p:ext uri="{BB962C8B-B14F-4D97-AF65-F5344CB8AC3E}">
        <p14:creationId xmlns:p14="http://schemas.microsoft.com/office/powerpoint/2010/main" val="3368505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Elections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February</a:t>
            </a:r>
          </a:p>
        </p:txBody>
      </p:sp>
    </p:spTree>
    <p:extLst>
      <p:ext uri="{BB962C8B-B14F-4D97-AF65-F5344CB8AC3E}">
        <p14:creationId xmlns:p14="http://schemas.microsoft.com/office/powerpoint/2010/main" val="3462771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ECR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Michael Golden </a:t>
            </a:r>
            <a:r>
              <a:rPr lang="en-US" dirty="0"/>
              <a:t>(2023-25): President</a:t>
            </a:r>
          </a:p>
          <a:p>
            <a:r>
              <a:rPr lang="en-US" dirty="0">
                <a:solidFill>
                  <a:srgbClr val="FF0000"/>
                </a:solidFill>
              </a:rPr>
              <a:t>Jeff Alder </a:t>
            </a:r>
            <a:r>
              <a:rPr lang="en-US" dirty="0"/>
              <a:t>(2023-25): Member at Large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Robin Barrett </a:t>
            </a:r>
            <a:r>
              <a:rPr lang="en-US" dirty="0"/>
              <a:t>(2022-24): Member at Large</a:t>
            </a:r>
          </a:p>
          <a:p>
            <a:r>
              <a:rPr lang="en-US" dirty="0">
                <a:solidFill>
                  <a:srgbClr val="FF0000"/>
                </a:solidFill>
              </a:rPr>
              <a:t>Annette Graff </a:t>
            </a:r>
            <a:r>
              <a:rPr lang="en-US" dirty="0"/>
              <a:t>(2022-24): Member at Large</a:t>
            </a:r>
          </a:p>
          <a:p>
            <a:r>
              <a:rPr lang="en-US" dirty="0">
                <a:solidFill>
                  <a:srgbClr val="FF0000"/>
                </a:solidFill>
              </a:rPr>
              <a:t>Oliver Vogel </a:t>
            </a:r>
            <a:r>
              <a:rPr lang="en-US" dirty="0"/>
              <a:t>(2022-24): Secretary</a:t>
            </a:r>
          </a:p>
          <a:p>
            <a:r>
              <a:rPr lang="en-US" dirty="0">
                <a:solidFill>
                  <a:srgbClr val="FF0000"/>
                </a:solidFill>
              </a:rPr>
              <a:t>Ed Wilson </a:t>
            </a:r>
            <a:r>
              <a:rPr lang="en-US" dirty="0"/>
              <a:t>(2023-25): Treasurer</a:t>
            </a:r>
          </a:p>
        </p:txBody>
      </p:sp>
    </p:spTree>
    <p:extLst>
      <p:ext uri="{BB962C8B-B14F-4D97-AF65-F5344CB8AC3E}">
        <p14:creationId xmlns:p14="http://schemas.microsoft.com/office/powerpoint/2010/main" val="929357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Board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458200" cy="2895600"/>
          </a:xfrm>
        </p:spPr>
        <p:txBody>
          <a:bodyPr>
            <a:noAutofit/>
          </a:bodyPr>
          <a:lstStyle/>
          <a:p>
            <a:r>
              <a:rPr lang="en-US" dirty="0"/>
              <a:t>Board members serve for 2-year terms</a:t>
            </a:r>
          </a:p>
          <a:p>
            <a:r>
              <a:rPr lang="en-US" dirty="0"/>
              <a:t>Monthly meetings open to all ECR members – just ask!</a:t>
            </a:r>
          </a:p>
          <a:p>
            <a:r>
              <a:rPr lang="en-US" dirty="0"/>
              <a:t>Minutes posted at </a:t>
            </a:r>
            <a:r>
              <a:rPr lang="en-US" dirty="0">
                <a:hlinkClick r:id="rId2"/>
              </a:rPr>
              <a:t>www.reelers.org/ClubInfo/ECRBoard.html</a:t>
            </a:r>
            <a:endParaRPr lang="en-US" dirty="0"/>
          </a:p>
          <a:p>
            <a:r>
              <a:rPr lang="en-US" dirty="0"/>
              <a:t>All ECR members can vote and are encouraged to run for the Board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31409" y="4420455"/>
            <a:ext cx="4521591" cy="2332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Class planning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Dance planning &amp; promotion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Finances &amp; insurance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Venue management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974103" y="4449763"/>
            <a:ext cx="4169898" cy="2332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Caller wrangling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Relations with other clubs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Elections &amp; bylaws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Special events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rgbClr val="FF0000"/>
                </a:solidFill>
              </a:rPr>
              <a:t>Etc</a:t>
            </a:r>
            <a:r>
              <a:rPr lang="en-US" b="1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9907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Board Elections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Three seats </a:t>
            </a:r>
            <a:r>
              <a:rPr lang="en-US" dirty="0"/>
              <a:t>open in February. </a:t>
            </a:r>
          </a:p>
          <a:p>
            <a:r>
              <a:rPr lang="en-US" b="1" dirty="0">
                <a:solidFill>
                  <a:srgbClr val="FF0000"/>
                </a:solidFill>
              </a:rPr>
              <a:t>Four candidates </a:t>
            </a:r>
            <a:r>
              <a:rPr lang="en-US" dirty="0"/>
              <a:t>running:</a:t>
            </a:r>
          </a:p>
          <a:p>
            <a:pPr lvl="1"/>
            <a:r>
              <a:rPr lang="en-US" dirty="0"/>
              <a:t>Sabra Chartrand</a:t>
            </a:r>
          </a:p>
          <a:p>
            <a:pPr lvl="1"/>
            <a:r>
              <a:rPr lang="en-US"/>
              <a:t>Rob Howe</a:t>
            </a:r>
            <a:endParaRPr lang="en-US" dirty="0"/>
          </a:p>
          <a:p>
            <a:pPr lvl="1"/>
            <a:r>
              <a:rPr lang="en-US" dirty="0"/>
              <a:t>Pete </a:t>
            </a:r>
            <a:r>
              <a:rPr lang="en-US" dirty="0" err="1"/>
              <a:t>Levins</a:t>
            </a:r>
            <a:endParaRPr lang="en-US" dirty="0"/>
          </a:p>
          <a:p>
            <a:pPr lvl="1"/>
            <a:r>
              <a:rPr lang="en-US" dirty="0"/>
              <a:t>Oliver Vogel</a:t>
            </a:r>
          </a:p>
          <a:p>
            <a:r>
              <a:rPr lang="en-US" dirty="0"/>
              <a:t>Once again we are using a secure online voting system (ElectionBuddy.com)</a:t>
            </a:r>
          </a:p>
          <a:p>
            <a:pPr lvl="1"/>
            <a:r>
              <a:rPr lang="en-US" dirty="0"/>
              <a:t>Ballot notices will be sent out </a:t>
            </a:r>
            <a:r>
              <a:rPr lang="en-US" b="1" dirty="0">
                <a:solidFill>
                  <a:srgbClr val="FF0000"/>
                </a:solidFill>
              </a:rPr>
              <a:t>after the General Meeting </a:t>
            </a:r>
            <a:r>
              <a:rPr lang="en-US" dirty="0"/>
              <a:t>to each paid-up member’s email address</a:t>
            </a:r>
          </a:p>
          <a:p>
            <a:pPr lvl="1"/>
            <a:r>
              <a:rPr lang="en-US" dirty="0"/>
              <a:t>Results will be announced </a:t>
            </a:r>
            <a:r>
              <a:rPr lang="en-US" b="1" dirty="0">
                <a:solidFill>
                  <a:srgbClr val="FF0000"/>
                </a:solidFill>
              </a:rPr>
              <a:t>February 27</a:t>
            </a:r>
          </a:p>
        </p:txBody>
      </p:sp>
    </p:spTree>
    <p:extLst>
      <p:ext uri="{BB962C8B-B14F-4D97-AF65-F5344CB8AC3E}">
        <p14:creationId xmlns:p14="http://schemas.microsoft.com/office/powerpoint/2010/main" val="47578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History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acknowledge </a:t>
            </a:r>
            <a:r>
              <a:rPr lang="en-US" b="1" dirty="0">
                <a:solidFill>
                  <a:srgbClr val="FF0000"/>
                </a:solidFill>
              </a:rPr>
              <a:t>long-term members</a:t>
            </a:r>
            <a:r>
              <a:rPr lang="en-US" dirty="0"/>
              <a:t> with an </a:t>
            </a:r>
            <a:r>
              <a:rPr lang="en-US" b="1" dirty="0">
                <a:solidFill>
                  <a:srgbClr val="FF0000"/>
                </a:solidFill>
              </a:rPr>
              <a:t>anniversary bar </a:t>
            </a:r>
            <a:r>
              <a:rPr lang="en-US" dirty="0"/>
              <a:t>to hang from your badge – 5, 10, 15 years…</a:t>
            </a:r>
          </a:p>
          <a:p>
            <a:r>
              <a:rPr lang="en-US" dirty="0"/>
              <a:t>If you haven’t done so already, </a:t>
            </a:r>
            <a:r>
              <a:rPr lang="en-US" b="1" dirty="0">
                <a:solidFill>
                  <a:srgbClr val="FF0000"/>
                </a:solidFill>
              </a:rPr>
              <a:t>please verify </a:t>
            </a:r>
            <a:r>
              <a:rPr lang="en-US" dirty="0"/>
              <a:t>with Eric Hudson that your membership dates are accurately recorded.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172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On hold for now…</a:t>
            </a:r>
          </a:p>
        </p:txBody>
      </p:sp>
    </p:spTree>
    <p:extLst>
      <p:ext uri="{BB962C8B-B14F-4D97-AF65-F5344CB8AC3E}">
        <p14:creationId xmlns:p14="http://schemas.microsoft.com/office/powerpoint/2010/main" val="3459021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Even if you don’t want to serve on the board, there are lots of ways to help the club</a:t>
            </a:r>
          </a:p>
          <a:p>
            <a:r>
              <a:rPr lang="en-US" dirty="0"/>
              <a:t>Volunteer to help at dances &amp; classes</a:t>
            </a:r>
          </a:p>
          <a:p>
            <a:r>
              <a:rPr lang="en-US" dirty="0"/>
              <a:t>Staff the ECR booth at Pride events</a:t>
            </a:r>
          </a:p>
          <a:p>
            <a:r>
              <a:rPr lang="en-US" dirty="0"/>
              <a:t>Outreach to LGBTQ community and workplace organizations</a:t>
            </a:r>
          </a:p>
          <a:p>
            <a:r>
              <a:rPr lang="en-US" dirty="0"/>
              <a:t>Invite your friends to Open House!</a:t>
            </a:r>
          </a:p>
          <a:p>
            <a:r>
              <a:rPr lang="en-US" dirty="0"/>
              <a:t>And more… just ask!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41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are we going in 2024</a:t>
            </a:r>
          </a:p>
        </p:txBody>
      </p:sp>
    </p:spTree>
    <p:extLst>
      <p:ext uri="{BB962C8B-B14F-4D97-AF65-F5344CB8AC3E}">
        <p14:creationId xmlns:p14="http://schemas.microsoft.com/office/powerpoint/2010/main" val="3661626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Four main goals for the club: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Continue the feeling of family among our members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 membership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 opportunities for our members to dance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 the dancing strength of our members</a:t>
            </a:r>
          </a:p>
        </p:txBody>
      </p:sp>
    </p:spTree>
    <p:extLst>
      <p:ext uri="{BB962C8B-B14F-4D97-AF65-F5344CB8AC3E}">
        <p14:creationId xmlns:p14="http://schemas.microsoft.com/office/powerpoint/2010/main" val="822494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SSD-to-Plus class</a:t>
            </a:r>
          </a:p>
          <a:p>
            <a:r>
              <a:rPr lang="en-US" dirty="0"/>
              <a:t>Started January 9</a:t>
            </a:r>
          </a:p>
          <a:p>
            <a:r>
              <a:rPr lang="en-US" dirty="0"/>
              <a:t>Currently at 7 students</a:t>
            </a:r>
          </a:p>
          <a:p>
            <a:r>
              <a:rPr lang="en-US" dirty="0"/>
              <a:t>Expected to finish in late May (20 weeks)</a:t>
            </a:r>
          </a:p>
          <a:p>
            <a:pPr marL="0" indent="0">
              <a:buNone/>
            </a:pPr>
            <a:r>
              <a:rPr lang="en-US" b="1" dirty="0"/>
              <a:t>Beginner class</a:t>
            </a:r>
          </a:p>
          <a:p>
            <a:r>
              <a:rPr lang="en-US" dirty="0"/>
              <a:t>TBA for late summer/early fall</a:t>
            </a:r>
          </a:p>
          <a:p>
            <a:r>
              <a:rPr lang="en-US" dirty="0"/>
              <a:t>There will be Open House nights</a:t>
            </a:r>
          </a:p>
          <a:p>
            <a:r>
              <a:rPr lang="en-US" dirty="0"/>
              <a:t>Tell your friends!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Is there interest in an Advanced class?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769">
            <a:off x="5870999" y="1101553"/>
            <a:ext cx="2833910" cy="2091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051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855421"/>
            <a:ext cx="8075224" cy="3804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71" y="4614331"/>
            <a:ext cx="8040688" cy="1362075"/>
          </a:xfrm>
        </p:spPr>
        <p:txBody>
          <a:bodyPr/>
          <a:lstStyle/>
          <a:p>
            <a:r>
              <a:rPr lang="en-US" dirty="0"/>
              <a:t>2023 in Review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515" y="4191000"/>
            <a:ext cx="7772400" cy="1500187"/>
          </a:xfrm>
        </p:spPr>
        <p:txBody>
          <a:bodyPr/>
          <a:lstStyle/>
          <a:p>
            <a:r>
              <a:rPr lang="en-US" dirty="0"/>
              <a:t>What did we do last year?</a:t>
            </a:r>
          </a:p>
        </p:txBody>
      </p:sp>
    </p:spTree>
    <p:extLst>
      <p:ext uri="{BB962C8B-B14F-4D97-AF65-F5344CB8AC3E}">
        <p14:creationId xmlns:p14="http://schemas.microsoft.com/office/powerpoint/2010/main" val="2989306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in 2024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191000" cy="5410200"/>
          </a:xfrm>
        </p:spPr>
        <p:txBody>
          <a:bodyPr>
            <a:normAutofit/>
          </a:bodyPr>
          <a:lstStyle/>
          <a:p>
            <a:r>
              <a:rPr lang="en-US" b="1" dirty="0"/>
              <a:t>February 24: </a:t>
            </a:r>
            <a:r>
              <a:rPr lang="en-US" dirty="0">
                <a:solidFill>
                  <a:srgbClr val="FF0000"/>
                </a:solidFill>
              </a:rPr>
              <a:t>The Black &amp; White </a:t>
            </a:r>
            <a:r>
              <a:rPr lang="en-US" i="1" dirty="0">
                <a:solidFill>
                  <a:srgbClr val="FF0000"/>
                </a:solidFill>
              </a:rPr>
              <a:t>(and Pink) </a:t>
            </a:r>
            <a:r>
              <a:rPr lang="en-US" dirty="0">
                <a:solidFill>
                  <a:srgbClr val="FF0000"/>
                </a:solidFill>
              </a:rPr>
              <a:t>Ball </a:t>
            </a:r>
            <a:r>
              <a:rPr lang="en-US" dirty="0"/>
              <a:t>with Bill </a:t>
            </a:r>
            <a:r>
              <a:rPr lang="en-US" dirty="0" err="1"/>
              <a:t>Eyler</a:t>
            </a:r>
            <a:endParaRPr lang="en-US" dirty="0"/>
          </a:p>
          <a:p>
            <a:r>
              <a:rPr lang="en-US" b="1" dirty="0"/>
              <a:t>May 18: </a:t>
            </a:r>
            <a:r>
              <a:rPr lang="en-US" dirty="0"/>
              <a:t>Eric Henerlau</a:t>
            </a:r>
          </a:p>
          <a:p>
            <a:r>
              <a:rPr lang="en-US" b="1" dirty="0"/>
              <a:t>July 4-7: </a:t>
            </a:r>
            <a:r>
              <a:rPr lang="en-US" dirty="0">
                <a:solidFill>
                  <a:srgbClr val="FF0000"/>
                </a:solidFill>
              </a:rPr>
              <a:t>IAGSDC Convention</a:t>
            </a:r>
            <a:r>
              <a:rPr lang="en-US" dirty="0"/>
              <a:t>, Durham NC</a:t>
            </a:r>
            <a:endParaRPr lang="en-US" b="1" dirty="0"/>
          </a:p>
          <a:p>
            <a:r>
              <a:rPr lang="en-US" b="1" dirty="0"/>
              <a:t>Aug. 3: </a:t>
            </a:r>
            <a:r>
              <a:rPr lang="en-US"/>
              <a:t>Kris Jensen</a:t>
            </a:r>
            <a:endParaRPr lang="en-US" dirty="0"/>
          </a:p>
          <a:p>
            <a:r>
              <a:rPr lang="en-US" b="1" dirty="0"/>
              <a:t>Oct. 26: </a:t>
            </a:r>
            <a:r>
              <a:rPr lang="en-US" dirty="0"/>
              <a:t>Vic Ceder (</a:t>
            </a:r>
            <a:r>
              <a:rPr lang="en-US" dirty="0">
                <a:solidFill>
                  <a:srgbClr val="FF0000"/>
                </a:solidFill>
              </a:rPr>
              <a:t>Halloween Ball</a:t>
            </a:r>
            <a:r>
              <a:rPr lang="en-US" dirty="0"/>
              <a:t>)</a:t>
            </a:r>
          </a:p>
          <a:p>
            <a:r>
              <a:rPr lang="en-US" dirty="0"/>
              <a:t>Picnics &amp; Tea Dances!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923">
            <a:off x="4943324" y="1112838"/>
            <a:ext cx="3819676" cy="5013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7374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Return of the Potluck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Our January potluck (first since the pandemic) was a big success.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4038600" cy="307702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124200"/>
            <a:ext cx="2159932" cy="345589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91000" y="4679993"/>
            <a:ext cx="4724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We plan to hold Friday potlucks about once a month.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February 9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This Friday!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/>
              <a:t>March 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5025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Board would like to thank…</a:t>
            </a:r>
          </a:p>
        </p:txBody>
      </p:sp>
    </p:spTree>
    <p:extLst>
      <p:ext uri="{BB962C8B-B14F-4D97-AF65-F5344CB8AC3E}">
        <p14:creationId xmlns:p14="http://schemas.microsoft.com/office/powerpoint/2010/main" val="154511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to our Club Callers…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Dave Decot</a:t>
            </a:r>
          </a:p>
          <a:p>
            <a:r>
              <a:rPr lang="en-US" b="1" dirty="0"/>
              <a:t>Kurt Gollhardt</a:t>
            </a:r>
          </a:p>
          <a:p>
            <a:r>
              <a:rPr lang="en-US" b="1" dirty="0"/>
              <a:t>Michael Levy</a:t>
            </a:r>
          </a:p>
          <a:p>
            <a:r>
              <a:rPr lang="en-US" b="1" dirty="0"/>
              <a:t>Mike Pogue</a:t>
            </a:r>
          </a:p>
          <a:p>
            <a:r>
              <a:rPr lang="en-US" b="1" dirty="0"/>
              <a:t>James Thompson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524000"/>
            <a:ext cx="4913194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60198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Special thanks to Kurt for managing the club caller schedule</a:t>
            </a:r>
          </a:p>
        </p:txBody>
      </p:sp>
    </p:spTree>
    <p:extLst>
      <p:ext uri="{BB962C8B-B14F-4D97-AF65-F5344CB8AC3E}">
        <p14:creationId xmlns:p14="http://schemas.microsoft.com/office/powerpoint/2010/main" val="884598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Retiring Board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Annette Graff </a:t>
            </a:r>
            <a:r>
              <a:rPr lang="en-US" dirty="0"/>
              <a:t>and </a:t>
            </a:r>
            <a:r>
              <a:rPr lang="en-US" b="1" dirty="0"/>
              <a:t>Robin Barrett </a:t>
            </a:r>
            <a:r>
              <a:rPr lang="en-US" dirty="0"/>
              <a:t>are stepping away from the Board – thank you for your support of ECR!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43000"/>
            <a:ext cx="2209800" cy="5474730"/>
          </a:xfrm>
        </p:spPr>
      </p:pic>
    </p:spTree>
    <p:extLst>
      <p:ext uri="{BB962C8B-B14F-4D97-AF65-F5344CB8AC3E}">
        <p14:creationId xmlns:p14="http://schemas.microsoft.com/office/powerpoint/2010/main" val="10604625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many thanks 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Everybody who brings food</a:t>
            </a:r>
            <a:br>
              <a:rPr lang="en-US" dirty="0"/>
            </a:br>
            <a:r>
              <a:rPr lang="en-US" i="1" dirty="0"/>
              <a:t>(Sheri &amp; Hank, this means </a:t>
            </a:r>
            <a:r>
              <a:rPr lang="en-US" b="1" i="1" dirty="0"/>
              <a:t>you</a:t>
            </a:r>
            <a:r>
              <a:rPr lang="en-US" i="1" dirty="0"/>
              <a:t>!)</a:t>
            </a:r>
          </a:p>
          <a:p>
            <a:r>
              <a:rPr lang="en-US" dirty="0"/>
              <a:t>Everybody who helps out at dances (decorations, 50-50 raffle, cleanup) </a:t>
            </a:r>
          </a:p>
          <a:p>
            <a:r>
              <a:rPr lang="en-US" dirty="0"/>
              <a:t>Everybody who attends Board meetings </a:t>
            </a:r>
            <a:r>
              <a:rPr lang="en-US" i="1" dirty="0"/>
              <a:t>(just ask!)</a:t>
            </a:r>
          </a:p>
          <a:p>
            <a:r>
              <a:rPr lang="en-US" dirty="0"/>
              <a:t>All our other volunteers</a:t>
            </a:r>
          </a:p>
          <a:p>
            <a:r>
              <a:rPr lang="en-US" dirty="0"/>
              <a:t>All our </a:t>
            </a:r>
            <a:r>
              <a:rPr lang="en-US" b="1" dirty="0">
                <a:solidFill>
                  <a:srgbClr val="FF0000"/>
                </a:solidFill>
              </a:rPr>
              <a:t>generous</a:t>
            </a:r>
            <a:r>
              <a:rPr lang="en-US" dirty="0"/>
              <a:t> donors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… AND ALL OUR DANCERS!</a:t>
            </a:r>
          </a:p>
        </p:txBody>
      </p:sp>
    </p:spTree>
    <p:extLst>
      <p:ext uri="{BB962C8B-B14F-4D97-AF65-F5344CB8AC3E}">
        <p14:creationId xmlns:p14="http://schemas.microsoft.com/office/powerpoint/2010/main" val="1087991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ANY QUESTIONS?</a:t>
            </a:r>
            <a:endParaRPr lang="en-US" sz="72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33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THAAAANK YOU!!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96" y="1600200"/>
            <a:ext cx="6344807" cy="4525963"/>
          </a:xfrm>
        </p:spPr>
      </p:pic>
    </p:spTree>
    <p:extLst>
      <p:ext uri="{BB962C8B-B14F-4D97-AF65-F5344CB8AC3E}">
        <p14:creationId xmlns:p14="http://schemas.microsoft.com/office/powerpoint/2010/main" val="4075518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Grew the club…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Growing our membership </a:t>
            </a:r>
            <a:r>
              <a:rPr lang="en-US" dirty="0"/>
              <a:t>was priority #1</a:t>
            </a:r>
          </a:p>
          <a:p>
            <a:pPr lvl="1"/>
            <a:r>
              <a:rPr lang="en-US" dirty="0"/>
              <a:t>Open House nights in January and July</a:t>
            </a:r>
          </a:p>
          <a:p>
            <a:pPr lvl="1"/>
            <a:r>
              <a:rPr lang="en-US" dirty="0"/>
              <a:t>“Orange” Blast Class: February-April</a:t>
            </a:r>
          </a:p>
          <a:p>
            <a:pPr lvl="1"/>
            <a:r>
              <a:rPr lang="en-US" dirty="0"/>
              <a:t>“Yellow” Beginner class: August-October</a:t>
            </a:r>
          </a:p>
          <a:p>
            <a:pPr lvl="1"/>
            <a:r>
              <a:rPr lang="en-US" dirty="0"/>
              <a:t>Focus on SSD dancing on Tuesday club nights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4 new members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3 returning members</a:t>
            </a:r>
            <a:br>
              <a:rPr lang="en-US" dirty="0"/>
            </a:br>
            <a:r>
              <a:rPr lang="en-US" i="1" dirty="0"/>
              <a:t>(and several dropouts)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191">
            <a:off x="4648200" y="1143000"/>
            <a:ext cx="1832816" cy="2933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380">
            <a:off x="6858000" y="1524000"/>
            <a:ext cx="1820228" cy="2913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398">
            <a:off x="4245051" y="3896573"/>
            <a:ext cx="2676525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935">
            <a:off x="6316530" y="4724401"/>
            <a:ext cx="2662238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527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4493">
            <a:off x="1995913" y="4066735"/>
            <a:ext cx="3412390" cy="2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014">
            <a:off x="5589276" y="1226801"/>
            <a:ext cx="3298491" cy="432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Kept it fun for old-timers…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800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 all the SSD, we needed events for Plus/A2 dancers:</a:t>
            </a:r>
          </a:p>
          <a:p>
            <a:r>
              <a:rPr lang="en-US" dirty="0"/>
              <a:t>The Thursday night experiment </a:t>
            </a:r>
            <a:r>
              <a:rPr lang="en-US" i="1" dirty="0"/>
              <a:t>(thanks, Jeff!)</a:t>
            </a:r>
          </a:p>
          <a:p>
            <a:r>
              <a:rPr lang="en-US" dirty="0"/>
              <a:t>Two Sunday Tea Dances at Billy </a:t>
            </a:r>
            <a:r>
              <a:rPr lang="en-US" dirty="0" err="1"/>
              <a:t>DeFrank</a:t>
            </a:r>
            <a:r>
              <a:rPr lang="en-US" dirty="0"/>
              <a:t> Center</a:t>
            </a:r>
          </a:p>
        </p:txBody>
      </p:sp>
    </p:spTree>
    <p:extLst>
      <p:ext uri="{BB962C8B-B14F-4D97-AF65-F5344CB8AC3E}">
        <p14:creationId xmlns:p14="http://schemas.microsoft.com/office/powerpoint/2010/main" val="2773614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Walked and dodged…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66316"/>
            <a:ext cx="3886200" cy="29154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67">
            <a:off x="5818064" y="1143470"/>
            <a:ext cx="2945673" cy="3865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79" y="1077414"/>
            <a:ext cx="4076700" cy="305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2" y="3986521"/>
            <a:ext cx="1991287" cy="265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0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Ate Pizza…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April pizza party was a test to see if ECR folks were ready to go back to eating together indoors again. </a:t>
            </a:r>
          </a:p>
          <a:p>
            <a:pPr marL="0" indent="0">
              <a:buNone/>
            </a:pPr>
            <a:r>
              <a:rPr lang="en-US" i="1" dirty="0"/>
              <a:t>(We passed with flying colors).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837">
            <a:off x="4943077" y="1600200"/>
            <a:ext cx="3448845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3834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58060"/>
            <a:ext cx="3886200" cy="29154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42" b="16993"/>
          <a:stretch/>
        </p:blipFill>
        <p:spPr>
          <a:xfrm>
            <a:off x="1828800" y="4857713"/>
            <a:ext cx="5105400" cy="1940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981200"/>
            <a:ext cx="2002125" cy="2667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010">
            <a:off x="5705830" y="1031375"/>
            <a:ext cx="3134825" cy="4113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 a Grand Square…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0" r="36626"/>
          <a:stretch/>
        </p:blipFill>
        <p:spPr>
          <a:xfrm>
            <a:off x="220346" y="4191000"/>
            <a:ext cx="1532254" cy="24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67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71800"/>
            <a:ext cx="4800600" cy="3600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591">
            <a:off x="4863369" y="1349836"/>
            <a:ext cx="2429018" cy="3187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Picnicked in the park…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" r="2984"/>
          <a:stretch/>
        </p:blipFill>
        <p:spPr>
          <a:xfrm rot="298124">
            <a:off x="1062165" y="1216660"/>
            <a:ext cx="3366599" cy="2696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0051">
            <a:off x="6366495" y="3407968"/>
            <a:ext cx="2511682" cy="3296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9230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7663</TotalTime>
  <Words>1070</Words>
  <Application>Microsoft Office PowerPoint</Application>
  <PresentationFormat>On-screen Show (4:3)</PresentationFormat>
  <Paragraphs>188</Paragraphs>
  <Slides>37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Impact</vt:lpstr>
      <vt:lpstr>Office Theme</vt:lpstr>
      <vt:lpstr>EL CAMINO REELERS</vt:lpstr>
      <vt:lpstr>Agenda</vt:lpstr>
      <vt:lpstr>2023 in Review</vt:lpstr>
      <vt:lpstr>Grew the club…</vt:lpstr>
      <vt:lpstr>… Kept it fun for old-timers…</vt:lpstr>
      <vt:lpstr>Walked and dodged…</vt:lpstr>
      <vt:lpstr>Ate Pizza…</vt:lpstr>
      <vt:lpstr>Had a Grand Square…</vt:lpstr>
      <vt:lpstr>Picnicked in the park…</vt:lpstr>
      <vt:lpstr>Showed our pride…</vt:lpstr>
      <vt:lpstr>Went to Canada…</vt:lpstr>
      <vt:lpstr>Jumped the shark…</vt:lpstr>
      <vt:lpstr>And had a ball on Halloween</vt:lpstr>
      <vt:lpstr>Membership and Financial Summary</vt:lpstr>
      <vt:lpstr>Membership on the rise again</vt:lpstr>
      <vt:lpstr>Club Night Attendance</vt:lpstr>
      <vt:lpstr>Quarterly Dances</vt:lpstr>
      <vt:lpstr>2023 Income &amp; Expenses</vt:lpstr>
      <vt:lpstr>Finances improving</vt:lpstr>
      <vt:lpstr>Balance Sheet</vt:lpstr>
      <vt:lpstr>Board Elections</vt:lpstr>
      <vt:lpstr>The ECR Board</vt:lpstr>
      <vt:lpstr>About the Board</vt:lpstr>
      <vt:lpstr>2024 Board Elections</vt:lpstr>
      <vt:lpstr>Club History Project</vt:lpstr>
      <vt:lpstr>You can help</vt:lpstr>
      <vt:lpstr>The Future…</vt:lpstr>
      <vt:lpstr>Our Goals</vt:lpstr>
      <vt:lpstr>Our Classes</vt:lpstr>
      <vt:lpstr>Coming in 2024</vt:lpstr>
      <vt:lpstr>The Return of the Potluck</vt:lpstr>
      <vt:lpstr>Acknowledgments</vt:lpstr>
      <vt:lpstr>Thanks to our Club Callers…</vt:lpstr>
      <vt:lpstr>Retiring Board Members</vt:lpstr>
      <vt:lpstr>And many thanks to…</vt:lpstr>
      <vt:lpstr>ANY QUESTIONS?</vt:lpstr>
      <vt:lpstr>THAAAANK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ECR General Meeting</dc:title>
  <dc:creator>Ed Wilson</dc:creator>
  <cp:lastModifiedBy>Ed Wilson</cp:lastModifiedBy>
  <cp:revision>559</cp:revision>
  <cp:lastPrinted>2018-07-13T23:24:59Z</cp:lastPrinted>
  <dcterms:created xsi:type="dcterms:W3CDTF">2006-08-16T00:00:00Z</dcterms:created>
  <dcterms:modified xsi:type="dcterms:W3CDTF">2024-02-07T18:46:46Z</dcterms:modified>
</cp:coreProperties>
</file>