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7"/>
  </p:notesMasterIdLst>
  <p:handoutMasterIdLst>
    <p:handoutMasterId r:id="rId48"/>
  </p:handoutMasterIdLst>
  <p:sldIdLst>
    <p:sldId id="313" r:id="rId2"/>
    <p:sldId id="272" r:id="rId3"/>
    <p:sldId id="344" r:id="rId4"/>
    <p:sldId id="365" r:id="rId5"/>
    <p:sldId id="385" r:id="rId6"/>
    <p:sldId id="379" r:id="rId7"/>
    <p:sldId id="386" r:id="rId8"/>
    <p:sldId id="380" r:id="rId9"/>
    <p:sldId id="387" r:id="rId10"/>
    <p:sldId id="378" r:id="rId11"/>
    <p:sldId id="377" r:id="rId12"/>
    <p:sldId id="370" r:id="rId13"/>
    <p:sldId id="371" r:id="rId14"/>
    <p:sldId id="366" r:id="rId15"/>
    <p:sldId id="381" r:id="rId16"/>
    <p:sldId id="256" r:id="rId17"/>
    <p:sldId id="297" r:id="rId18"/>
    <p:sldId id="356" r:id="rId19"/>
    <p:sldId id="389" r:id="rId20"/>
    <p:sldId id="375" r:id="rId21"/>
    <p:sldId id="355" r:id="rId22"/>
    <p:sldId id="337" r:id="rId23"/>
    <p:sldId id="364" r:id="rId24"/>
    <p:sldId id="295" r:id="rId25"/>
    <p:sldId id="299" r:id="rId26"/>
    <p:sldId id="300" r:id="rId27"/>
    <p:sldId id="373" r:id="rId28"/>
    <p:sldId id="301" r:id="rId29"/>
    <p:sldId id="330" r:id="rId30"/>
    <p:sldId id="393" r:id="rId31"/>
    <p:sldId id="318" r:id="rId32"/>
    <p:sldId id="374" r:id="rId33"/>
    <p:sldId id="383" r:id="rId34"/>
    <p:sldId id="361" r:id="rId35"/>
    <p:sldId id="388" r:id="rId36"/>
    <p:sldId id="390" r:id="rId37"/>
    <p:sldId id="384" r:id="rId38"/>
    <p:sldId id="283" r:id="rId39"/>
    <p:sldId id="284" r:id="rId40"/>
    <p:sldId id="391" r:id="rId41"/>
    <p:sldId id="347" r:id="rId42"/>
    <p:sldId id="392" r:id="rId43"/>
    <p:sldId id="288" r:id="rId44"/>
    <p:sldId id="314" r:id="rId45"/>
    <p:sldId id="351" r:id="rId46"/>
  </p:sldIdLst>
  <p:sldSz cx="9144000" cy="6858000" type="screen4x3"/>
  <p:notesSz cx="7077075" cy="9369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2006" y="29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5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Paid members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Sheet1!$A$2:$A$22</c:f>
              <c:numCache>
                <c:formatCode>General</c:formatCode>
                <c:ptCount val="21"/>
                <c:pt idx="0">
                  <c:v>2003</c:v>
                </c:pt>
                <c:pt idx="1">
                  <c:v>2004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109</c:v>
                </c:pt>
                <c:pt idx="1">
                  <c:v>123</c:v>
                </c:pt>
                <c:pt idx="2">
                  <c:v>82</c:v>
                </c:pt>
                <c:pt idx="3">
                  <c:v>81</c:v>
                </c:pt>
                <c:pt idx="4">
                  <c:v>80</c:v>
                </c:pt>
                <c:pt idx="5">
                  <c:v>82</c:v>
                </c:pt>
                <c:pt idx="6">
                  <c:v>82</c:v>
                </c:pt>
                <c:pt idx="7">
                  <c:v>84</c:v>
                </c:pt>
                <c:pt idx="8">
                  <c:v>101</c:v>
                </c:pt>
                <c:pt idx="9">
                  <c:v>95</c:v>
                </c:pt>
                <c:pt idx="10">
                  <c:v>80</c:v>
                </c:pt>
                <c:pt idx="11">
                  <c:v>88</c:v>
                </c:pt>
                <c:pt idx="12">
                  <c:v>74</c:v>
                </c:pt>
                <c:pt idx="13">
                  <c:v>73</c:v>
                </c:pt>
                <c:pt idx="14">
                  <c:v>70</c:v>
                </c:pt>
                <c:pt idx="15">
                  <c:v>60</c:v>
                </c:pt>
                <c:pt idx="16">
                  <c:v>66</c:v>
                </c:pt>
                <c:pt idx="17">
                  <c:v>61</c:v>
                </c:pt>
                <c:pt idx="18">
                  <c:v>63</c:v>
                </c:pt>
                <c:pt idx="19">
                  <c:v>76</c:v>
                </c:pt>
                <c:pt idx="20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48-4A7E-8E35-21E755C35F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77733496"/>
        <c:axId val="377734672"/>
      </c:barChart>
      <c:catAx>
        <c:axId val="377733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734672"/>
        <c:crosses val="autoZero"/>
        <c:auto val="1"/>
        <c:lblAlgn val="ctr"/>
        <c:lblOffset val="100"/>
        <c:noMultiLvlLbl val="0"/>
      </c:catAx>
      <c:valAx>
        <c:axId val="377734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733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Savings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Sheet1!$B$2:$B$11</c:f>
              <c:numCache>
                <c:formatCode>_(* #,##0_);_(* \(#,##0\);_(* "-"??_);_(@_)</c:formatCode>
                <c:ptCount val="10"/>
                <c:pt idx="0">
                  <c:v>15877</c:v>
                </c:pt>
                <c:pt idx="1">
                  <c:v>15882</c:v>
                </c:pt>
                <c:pt idx="2">
                  <c:v>15887</c:v>
                </c:pt>
                <c:pt idx="3">
                  <c:v>15891</c:v>
                </c:pt>
                <c:pt idx="4">
                  <c:v>15896</c:v>
                </c:pt>
                <c:pt idx="5">
                  <c:v>15901</c:v>
                </c:pt>
                <c:pt idx="6">
                  <c:v>15906</c:v>
                </c:pt>
                <c:pt idx="7">
                  <c:v>15911</c:v>
                </c:pt>
                <c:pt idx="8">
                  <c:v>15915</c:v>
                </c:pt>
                <c:pt idx="9">
                  <c:v>15920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11-4250-8001-911390BA8DF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Checking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Sheet1!$C$2:$C$11</c:f>
              <c:numCache>
                <c:formatCode>_(* #,##0_);_(* \(#,##0\);_(* "-"??_);_(@_)</c:formatCode>
                <c:ptCount val="10"/>
                <c:pt idx="0">
                  <c:v>6976</c:v>
                </c:pt>
                <c:pt idx="1">
                  <c:v>5789</c:v>
                </c:pt>
                <c:pt idx="2">
                  <c:v>4649</c:v>
                </c:pt>
                <c:pt idx="3">
                  <c:v>5396</c:v>
                </c:pt>
                <c:pt idx="4">
                  <c:v>5754</c:v>
                </c:pt>
                <c:pt idx="5">
                  <c:v>7552</c:v>
                </c:pt>
                <c:pt idx="6">
                  <c:v>8699</c:v>
                </c:pt>
                <c:pt idx="7">
                  <c:v>9110</c:v>
                </c:pt>
                <c:pt idx="8">
                  <c:v>13235</c:v>
                </c:pt>
                <c:pt idx="9">
                  <c:v>17117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11-4250-8001-911390BA8DF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Reserved for St. Andrews Repairs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4" formatCode="_(* #,##0_);_(* \(#,##0\);_(* &quot;-&quot;??_);_(@_)">
                  <c:v>770</c:v>
                </c:pt>
                <c:pt idx="5" formatCode="_(* #,##0_);_(* \(#,##0\);_(* &quot;-&quot;??_);_(@_)">
                  <c:v>770</c:v>
                </c:pt>
                <c:pt idx="6" formatCode="_(* #,##0_);_(* \(#,##0\);_(* &quot;-&quot;??_);_(@_)">
                  <c:v>693</c:v>
                </c:pt>
                <c:pt idx="7" formatCode="_(* #,##0_);_(* \(#,##0\);_(* &quot;-&quot;??_);_(@_)">
                  <c:v>693</c:v>
                </c:pt>
                <c:pt idx="8" formatCode="_(* #,##0_);_(* \(#,##0\);_(* &quot;-&quot;??_);_(@_)">
                  <c:v>693</c:v>
                </c:pt>
                <c:pt idx="9" formatCode="_(* #,##0_);_(* \(#,##0\);_(* &quot;-&quot;??_);_(@_)">
                  <c:v>693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11-4250-8001-911390BA8D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381799152"/>
        <c:axId val="381799544"/>
      </c:barChart>
      <c:dateAx>
        <c:axId val="381799152"/>
        <c:scaling>
          <c:orientation val="minMax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381799544"/>
        <c:crosses val="autoZero"/>
        <c:auto val="0"/>
        <c:lblOffset val="100"/>
        <c:baseTimeUnit val="years"/>
      </c:dateAx>
      <c:valAx>
        <c:axId val="381799544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38179915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t" anchorCtr="0"/>
          <a:lstStyle/>
          <a:p>
            <a:pPr>
              <a:defRPr sz="1800" b="0"/>
            </a:pPr>
            <a:r>
              <a:rPr lang="en-US" dirty="0"/>
              <a:t>Attendees (including callers)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Attendees (inclding callers)</c:v>
                </c:pt>
              </c:strCache>
            </c:strRef>
          </c:tx>
          <c:trendline>
            <c:trendlineType val="linear"/>
            <c:dispRSqr val="0"/>
            <c:dispEq val="0"/>
          </c:trendline>
          <c:cat>
            <c:numRef>
              <c:f>Sheet1!$A$2:$A$59</c:f>
              <c:numCache>
                <c:formatCode>m/d/yyyy</c:formatCode>
                <c:ptCount val="58"/>
                <c:pt idx="0">
                  <c:v>45293</c:v>
                </c:pt>
                <c:pt idx="1">
                  <c:v>45300</c:v>
                </c:pt>
                <c:pt idx="2">
                  <c:v>45303</c:v>
                </c:pt>
                <c:pt idx="3">
                  <c:v>45307</c:v>
                </c:pt>
                <c:pt idx="4">
                  <c:v>45314</c:v>
                </c:pt>
                <c:pt idx="5">
                  <c:v>45321</c:v>
                </c:pt>
                <c:pt idx="6">
                  <c:v>45328</c:v>
                </c:pt>
                <c:pt idx="7">
                  <c:v>45331</c:v>
                </c:pt>
                <c:pt idx="8">
                  <c:v>45335</c:v>
                </c:pt>
                <c:pt idx="9">
                  <c:v>45342</c:v>
                </c:pt>
                <c:pt idx="10">
                  <c:v>45349</c:v>
                </c:pt>
                <c:pt idx="11">
                  <c:v>45356</c:v>
                </c:pt>
                <c:pt idx="12">
                  <c:v>45363</c:v>
                </c:pt>
                <c:pt idx="13">
                  <c:v>45366</c:v>
                </c:pt>
                <c:pt idx="14">
                  <c:v>45368</c:v>
                </c:pt>
                <c:pt idx="15">
                  <c:v>45370</c:v>
                </c:pt>
                <c:pt idx="16">
                  <c:v>45377</c:v>
                </c:pt>
                <c:pt idx="17">
                  <c:v>45384</c:v>
                </c:pt>
                <c:pt idx="18">
                  <c:v>45387</c:v>
                </c:pt>
                <c:pt idx="19">
                  <c:v>45391</c:v>
                </c:pt>
                <c:pt idx="20">
                  <c:v>45398</c:v>
                </c:pt>
                <c:pt idx="21">
                  <c:v>45405</c:v>
                </c:pt>
                <c:pt idx="22">
                  <c:v>45412</c:v>
                </c:pt>
                <c:pt idx="23">
                  <c:v>45419</c:v>
                </c:pt>
                <c:pt idx="24">
                  <c:v>45426</c:v>
                </c:pt>
                <c:pt idx="25">
                  <c:v>45433</c:v>
                </c:pt>
                <c:pt idx="26">
                  <c:v>45440</c:v>
                </c:pt>
                <c:pt idx="27">
                  <c:v>45443</c:v>
                </c:pt>
                <c:pt idx="28">
                  <c:v>45447</c:v>
                </c:pt>
                <c:pt idx="29">
                  <c:v>45454</c:v>
                </c:pt>
                <c:pt idx="30">
                  <c:v>45461</c:v>
                </c:pt>
                <c:pt idx="31">
                  <c:v>45468</c:v>
                </c:pt>
                <c:pt idx="32">
                  <c:v>45489</c:v>
                </c:pt>
                <c:pt idx="33">
                  <c:v>45496</c:v>
                </c:pt>
                <c:pt idx="34">
                  <c:v>45503</c:v>
                </c:pt>
                <c:pt idx="35">
                  <c:v>45510</c:v>
                </c:pt>
                <c:pt idx="36">
                  <c:v>45517</c:v>
                </c:pt>
                <c:pt idx="37">
                  <c:v>45524</c:v>
                </c:pt>
                <c:pt idx="38">
                  <c:v>45531</c:v>
                </c:pt>
                <c:pt idx="39">
                  <c:v>45538</c:v>
                </c:pt>
                <c:pt idx="40">
                  <c:v>45545</c:v>
                </c:pt>
                <c:pt idx="41">
                  <c:v>45552</c:v>
                </c:pt>
                <c:pt idx="42">
                  <c:v>45555</c:v>
                </c:pt>
                <c:pt idx="43">
                  <c:v>45559</c:v>
                </c:pt>
                <c:pt idx="44">
                  <c:v>45566</c:v>
                </c:pt>
                <c:pt idx="45">
                  <c:v>45573</c:v>
                </c:pt>
                <c:pt idx="46">
                  <c:v>45580</c:v>
                </c:pt>
                <c:pt idx="47">
                  <c:v>45587</c:v>
                </c:pt>
                <c:pt idx="48">
                  <c:v>45594</c:v>
                </c:pt>
                <c:pt idx="49">
                  <c:v>45597</c:v>
                </c:pt>
                <c:pt idx="50">
                  <c:v>45601</c:v>
                </c:pt>
                <c:pt idx="51">
                  <c:v>45608</c:v>
                </c:pt>
                <c:pt idx="52">
                  <c:v>45615</c:v>
                </c:pt>
                <c:pt idx="53">
                  <c:v>45620</c:v>
                </c:pt>
                <c:pt idx="54">
                  <c:v>45622</c:v>
                </c:pt>
                <c:pt idx="55">
                  <c:v>45629</c:v>
                </c:pt>
                <c:pt idx="56">
                  <c:v>45636</c:v>
                </c:pt>
                <c:pt idx="57">
                  <c:v>45643</c:v>
                </c:pt>
              </c:numCache>
            </c:numRef>
          </c:cat>
          <c:val>
            <c:numRef>
              <c:f>Sheet1!$B$2:$B$59</c:f>
              <c:numCache>
                <c:formatCode>General</c:formatCode>
                <c:ptCount val="58"/>
                <c:pt idx="0">
                  <c:v>19</c:v>
                </c:pt>
                <c:pt idx="1">
                  <c:v>27</c:v>
                </c:pt>
                <c:pt idx="2">
                  <c:v>28</c:v>
                </c:pt>
                <c:pt idx="3">
                  <c:v>24</c:v>
                </c:pt>
                <c:pt idx="4">
                  <c:v>18</c:v>
                </c:pt>
                <c:pt idx="5">
                  <c:v>19</c:v>
                </c:pt>
                <c:pt idx="6">
                  <c:v>26</c:v>
                </c:pt>
                <c:pt idx="7">
                  <c:v>31</c:v>
                </c:pt>
                <c:pt idx="8">
                  <c:v>14</c:v>
                </c:pt>
                <c:pt idx="9">
                  <c:v>11</c:v>
                </c:pt>
                <c:pt idx="10">
                  <c:v>20</c:v>
                </c:pt>
                <c:pt idx="11">
                  <c:v>17</c:v>
                </c:pt>
                <c:pt idx="12">
                  <c:v>20</c:v>
                </c:pt>
                <c:pt idx="13">
                  <c:v>29</c:v>
                </c:pt>
                <c:pt idx="14">
                  <c:v>15</c:v>
                </c:pt>
                <c:pt idx="15">
                  <c:v>20</c:v>
                </c:pt>
                <c:pt idx="16">
                  <c:v>17</c:v>
                </c:pt>
                <c:pt idx="17">
                  <c:v>20</c:v>
                </c:pt>
                <c:pt idx="18">
                  <c:v>40</c:v>
                </c:pt>
                <c:pt idx="19">
                  <c:v>20</c:v>
                </c:pt>
                <c:pt idx="20">
                  <c:v>19</c:v>
                </c:pt>
                <c:pt idx="21">
                  <c:v>24</c:v>
                </c:pt>
                <c:pt idx="22">
                  <c:v>28</c:v>
                </c:pt>
                <c:pt idx="23">
                  <c:v>20</c:v>
                </c:pt>
                <c:pt idx="24">
                  <c:v>20</c:v>
                </c:pt>
                <c:pt idx="25">
                  <c:v>23</c:v>
                </c:pt>
                <c:pt idx="26">
                  <c:v>18</c:v>
                </c:pt>
                <c:pt idx="27">
                  <c:v>29</c:v>
                </c:pt>
                <c:pt idx="28">
                  <c:v>20</c:v>
                </c:pt>
                <c:pt idx="29">
                  <c:v>17</c:v>
                </c:pt>
                <c:pt idx="30">
                  <c:v>21</c:v>
                </c:pt>
                <c:pt idx="31">
                  <c:v>14</c:v>
                </c:pt>
                <c:pt idx="32">
                  <c:v>17</c:v>
                </c:pt>
                <c:pt idx="33">
                  <c:v>20</c:v>
                </c:pt>
                <c:pt idx="34">
                  <c:v>17</c:v>
                </c:pt>
                <c:pt idx="35">
                  <c:v>19</c:v>
                </c:pt>
                <c:pt idx="36">
                  <c:v>22</c:v>
                </c:pt>
                <c:pt idx="37">
                  <c:v>15</c:v>
                </c:pt>
                <c:pt idx="38">
                  <c:v>25</c:v>
                </c:pt>
                <c:pt idx="39">
                  <c:v>15</c:v>
                </c:pt>
                <c:pt idx="40">
                  <c:v>19</c:v>
                </c:pt>
                <c:pt idx="41">
                  <c:v>27</c:v>
                </c:pt>
                <c:pt idx="42">
                  <c:v>32</c:v>
                </c:pt>
                <c:pt idx="43">
                  <c:v>26</c:v>
                </c:pt>
                <c:pt idx="44">
                  <c:v>32</c:v>
                </c:pt>
                <c:pt idx="45">
                  <c:v>25</c:v>
                </c:pt>
                <c:pt idx="46">
                  <c:v>26</c:v>
                </c:pt>
                <c:pt idx="47">
                  <c:v>27</c:v>
                </c:pt>
                <c:pt idx="48">
                  <c:v>26</c:v>
                </c:pt>
                <c:pt idx="49">
                  <c:v>23</c:v>
                </c:pt>
                <c:pt idx="50">
                  <c:v>15</c:v>
                </c:pt>
                <c:pt idx="51">
                  <c:v>27</c:v>
                </c:pt>
                <c:pt idx="52">
                  <c:v>26</c:v>
                </c:pt>
                <c:pt idx="53">
                  <c:v>15</c:v>
                </c:pt>
                <c:pt idx="54">
                  <c:v>20</c:v>
                </c:pt>
                <c:pt idx="55">
                  <c:v>23</c:v>
                </c:pt>
                <c:pt idx="56">
                  <c:v>27</c:v>
                </c:pt>
                <c:pt idx="57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35D-4BB6-A246-1053C986B6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7733888"/>
        <c:axId val="377735848"/>
      </c:lineChart>
      <c:dateAx>
        <c:axId val="37773388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377735848"/>
        <c:crosses val="autoZero"/>
        <c:auto val="1"/>
        <c:lblOffset val="100"/>
        <c:baseTimeUnit val="days"/>
      </c:dateAx>
      <c:valAx>
        <c:axId val="3777358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77733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Attendance</a:t>
            </a:r>
          </a:p>
        </c:rich>
      </c:tx>
      <c:layout>
        <c:manualLayout>
          <c:xMode val="edge"/>
          <c:yMode val="edge"/>
          <c:x val="0.403155768572406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Attendance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2DC-4E35-95AB-6913A82B14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2DC-4E35-95AB-6913A82B145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DC-4E35-95AB-6913A82B145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2DC-4E35-95AB-6913A82B145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2DC-4E35-95AB-6913A82B145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02DC-4E35-95AB-6913A82B145B}"/>
              </c:ext>
            </c:extLst>
          </c:dPt>
          <c:dLbls>
            <c:dLbl>
              <c:idx val="0"/>
              <c:layout>
                <c:manualLayout>
                  <c:x val="0.14952504374453179"/>
                  <c:y val="-4.33103136698076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19444444444439"/>
                      <c:h val="0.120382513661202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2DC-4E35-95AB-6913A82B145B}"/>
                </c:ext>
              </c:extLst>
            </c:dLbl>
            <c:dLbl>
              <c:idx val="1"/>
              <c:layout>
                <c:manualLayout>
                  <c:x val="5.029282209289046E-2"/>
                  <c:y val="2.1302224517017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34399178363574"/>
                      <c:h val="0.120382513661202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2DC-4E35-95AB-6913A82B145B}"/>
                </c:ext>
              </c:extLst>
            </c:dLbl>
            <c:dLbl>
              <c:idx val="2"/>
              <c:layout>
                <c:manualLayout>
                  <c:x val="0.12728996918863403"/>
                  <c:y val="4.292242158254808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DC-4E35-95AB-6913A82B145B}"/>
                </c:ext>
              </c:extLst>
            </c:dLbl>
            <c:dLbl>
              <c:idx val="3"/>
              <c:layout>
                <c:manualLayout>
                  <c:x val="-0.10432097550306213"/>
                  <c:y val="-8.812428758644680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19444444444443"/>
                      <c:h val="9.04943849231960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2DC-4E35-95AB-6913A82B145B}"/>
                </c:ext>
              </c:extLst>
            </c:dLbl>
            <c:dLbl>
              <c:idx val="4"/>
              <c:layout>
                <c:manualLayout>
                  <c:x val="-2.88699025469039E-2"/>
                  <c:y val="-9.8010115130676406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53858267716535"/>
                      <c:h val="4.84041134202486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02DC-4E35-95AB-6913A82B145B}"/>
                </c:ext>
              </c:extLst>
            </c:dLbl>
            <c:dLbl>
              <c:idx val="5"/>
              <c:layout>
                <c:manualLayout>
                  <c:x val="-0.11017779299326715"/>
                  <c:y val="-2.9999784862957705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375373730457608"/>
                      <c:h val="9.94443010197495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02DC-4E35-95AB-6913A82B14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SSD class - completed</c:v>
                </c:pt>
                <c:pt idx="1">
                  <c:v>SSD class - dropped out</c:v>
                </c:pt>
                <c:pt idx="2">
                  <c:v>Come regularly</c:v>
                </c:pt>
                <c:pt idx="3">
                  <c:v>Come occasionally</c:v>
                </c:pt>
                <c:pt idx="4">
                  <c:v>Never come - distance, disability</c:v>
                </c:pt>
                <c:pt idx="5">
                  <c:v>Never come - dance high level Challenge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</c:v>
                </c:pt>
                <c:pt idx="1">
                  <c:v>3</c:v>
                </c:pt>
                <c:pt idx="2">
                  <c:v>20</c:v>
                </c:pt>
                <c:pt idx="3">
                  <c:v>26</c:v>
                </c:pt>
                <c:pt idx="4">
                  <c:v>9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DC-4E35-95AB-6913A82B14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Attendance</a:t>
            </a:r>
          </a:p>
        </c:rich>
      </c:tx>
      <c:layout>
        <c:manualLayout>
          <c:xMode val="edge"/>
          <c:yMode val="edge"/>
          <c:x val="0.4119080383643632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170676582093905"/>
          <c:y val="6.0542853950073153E-2"/>
          <c:w val="0.90497545445708172"/>
          <c:h val="0.686792401970586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ECR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Feb 24</c:v>
                </c:pt>
                <c:pt idx="1">
                  <c:v>May 18</c:v>
                </c:pt>
                <c:pt idx="2">
                  <c:v>August 3</c:v>
                </c:pt>
                <c:pt idx="3">
                  <c:v>October 26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32</c:v>
                </c:pt>
                <c:pt idx="1">
                  <c:v>24</c:v>
                </c:pt>
                <c:pt idx="2">
                  <c:v>26</c:v>
                </c:pt>
                <c:pt idx="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6A-463A-B63C-82089871D8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Other Clubs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Feb 24</c:v>
                </c:pt>
                <c:pt idx="1">
                  <c:v>May 18</c:v>
                </c:pt>
                <c:pt idx="2">
                  <c:v>August 3</c:v>
                </c:pt>
                <c:pt idx="3">
                  <c:v>October 26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29</c:v>
                </c:pt>
                <c:pt idx="1">
                  <c:v>40</c:v>
                </c:pt>
                <c:pt idx="2">
                  <c:v>28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6A-463A-B63C-82089871D8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77729184"/>
        <c:axId val="377729968"/>
      </c:barChart>
      <c:catAx>
        <c:axId val="377729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77729968"/>
        <c:crosses val="autoZero"/>
        <c:auto val="1"/>
        <c:lblAlgn val="ctr"/>
        <c:lblOffset val="100"/>
        <c:noMultiLvlLbl val="0"/>
      </c:catAx>
      <c:valAx>
        <c:axId val="3777299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7772918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5753403488115387"/>
          <c:y val="0.14459542557180352"/>
          <c:w val="0.28804707238697969"/>
          <c:h val="0.1321676040494938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8.5203963990482495E-2"/>
          <c:y val="0.24002226994352982"/>
          <c:w val="0.88987391762945522"/>
          <c:h val="0.7044854052334367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Net Revenue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February 24</c:v>
                </c:pt>
                <c:pt idx="1">
                  <c:v>May 19</c:v>
                </c:pt>
                <c:pt idx="2">
                  <c:v>August 3</c:v>
                </c:pt>
                <c:pt idx="3">
                  <c:v>October 26</c:v>
                </c:pt>
              </c:strCache>
            </c:strRef>
          </c:cat>
          <c:val>
            <c:numRef>
              <c:f>Sheet1!$B$2:$B$5</c:f>
              <c:numCache>
                <c:formatCode>"$"#,##0</c:formatCode>
                <c:ptCount val="4"/>
                <c:pt idx="0">
                  <c:v>92</c:v>
                </c:pt>
                <c:pt idx="1">
                  <c:v>157</c:v>
                </c:pt>
                <c:pt idx="2">
                  <c:v>-229.5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DC-43FF-8628-4669048A5F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1114928"/>
        <c:axId val="381805032"/>
      </c:lineChart>
      <c:catAx>
        <c:axId val="311114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81805032"/>
        <c:crosses val="autoZero"/>
        <c:auto val="1"/>
        <c:lblAlgn val="ctr"/>
        <c:lblOffset val="100"/>
        <c:noMultiLvlLbl val="0"/>
      </c:catAx>
      <c:valAx>
        <c:axId val="381805032"/>
        <c:scaling>
          <c:orientation val="minMax"/>
        </c:scaling>
        <c:delete val="0"/>
        <c:axPos val="l"/>
        <c:majorGridlines/>
        <c:numFmt formatCode="&quot;$&quot;#,##0" sourceLinked="1"/>
        <c:majorTickMark val="out"/>
        <c:minorTickMark val="none"/>
        <c:tickLblPos val="nextTo"/>
        <c:crossAx val="311114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Income</c:v>
                </c:pt>
              </c:strCache>
            </c:strRef>
          </c:tx>
          <c:dLbls>
            <c:dLbl>
              <c:idx val="0"/>
              <c:layout>
                <c:manualLayout>
                  <c:x val="-0.23146571397172608"/>
                  <c:y val="9.239184660693888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47-4122-A24E-B1D29A8AB9A6}"/>
                </c:ext>
              </c:extLst>
            </c:dLbl>
            <c:dLbl>
              <c:idx val="1"/>
              <c:layout>
                <c:manualLayout>
                  <c:x val="-2.6501737047880006E-2"/>
                  <c:y val="-0.1891280207946273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C47-4122-A24E-B1D29A8AB9A6}"/>
                </c:ext>
              </c:extLst>
            </c:dLbl>
            <c:dLbl>
              <c:idx val="2"/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C47-4122-A24E-B1D29A8AB9A6}"/>
                </c:ext>
              </c:extLst>
            </c:dLbl>
            <c:dLbl>
              <c:idx val="3"/>
              <c:layout>
                <c:manualLayout>
                  <c:x val="0.17683385030597587"/>
                  <c:y val="0.1021539504286913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C47-4122-A24E-B1D29A8AB9A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300" dirty="0"/>
                      <a:t>Donations</a:t>
                    </a:r>
                    <a:r>
                      <a:rPr lang="en-US" dirty="0"/>
                      <a:t>
1,619</a:t>
                    </a:r>
                  </a:p>
                </c:rich>
              </c:tx>
              <c:numFmt formatCode="#,##0" sourceLinked="0"/>
              <c:spPr/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8C47-4122-A24E-B1D29A8AB9A6}"/>
                </c:ext>
              </c:extLst>
            </c:dLbl>
            <c:dLbl>
              <c:idx val="5"/>
              <c:layout>
                <c:manualLayout>
                  <c:x val="0.19885510278234578"/>
                  <c:y val="2.7309290835776118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C47-4122-A24E-B1D29A8AB9A6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400"/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Club Nights</c:v>
                </c:pt>
                <c:pt idx="1">
                  <c:v>Dances</c:v>
                </c:pt>
                <c:pt idx="2">
                  <c:v>Dues</c:v>
                </c:pt>
                <c:pt idx="3">
                  <c:v>Class Fees</c:v>
                </c:pt>
                <c:pt idx="4">
                  <c:v>Donations</c:v>
                </c:pt>
                <c:pt idx="5">
                  <c:v>Misc Income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7639</c:v>
                </c:pt>
                <c:pt idx="1">
                  <c:v>5316</c:v>
                </c:pt>
                <c:pt idx="2">
                  <c:v>3205</c:v>
                </c:pt>
                <c:pt idx="3">
                  <c:v>2950</c:v>
                </c:pt>
                <c:pt idx="4">
                  <c:v>1619</c:v>
                </c:pt>
                <c:pt idx="5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C47-4122-A24E-B1D29A8AB9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Expenses</c:v>
                </c:pt>
              </c:strCache>
            </c:strRef>
          </c:tx>
          <c:dLbls>
            <c:dLbl>
              <c:idx val="0"/>
              <c:layout>
                <c:manualLayout>
                  <c:x val="-0.20296775550346075"/>
                  <c:y val="0.15161206394427468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36-4B42-B709-F32AC8D05361}"/>
                </c:ext>
              </c:extLst>
            </c:dLbl>
            <c:dLbl>
              <c:idx val="1"/>
              <c:layout>
                <c:manualLayout>
                  <c:x val="0.24152247465531851"/>
                  <c:y val="-0.1424825949086786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36-4B42-B709-F32AC8D05361}"/>
                </c:ext>
              </c:extLst>
            </c:dLbl>
            <c:dLbl>
              <c:idx val="2"/>
              <c:layout>
                <c:manualLayout>
                  <c:x val="-4.6428611191864963E-2"/>
                  <c:y val="6.2029549223128588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36-4B42-B709-F32AC8D05361}"/>
                </c:ext>
              </c:extLst>
            </c:dLbl>
            <c:dLbl>
              <c:idx val="4"/>
              <c:layout>
                <c:manualLayout>
                  <c:x val="0.22646238348250464"/>
                  <c:y val="-2.7161525693199556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36-4B42-B709-F32AC8D05361}"/>
                </c:ext>
              </c:extLst>
            </c:dLbl>
            <c:dLbl>
              <c:idx val="5"/>
              <c:layout>
                <c:manualLayout>
                  <c:x val="0.21213600460193852"/>
                  <c:y val="-7.0911433649352318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36-4B42-B709-F32AC8D0536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bestFit"/>
            <c:showLegendKey val="1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Callers</c:v>
                </c:pt>
                <c:pt idx="1">
                  <c:v>Venue</c:v>
                </c:pt>
                <c:pt idx="2">
                  <c:v>Insurance</c:v>
                </c:pt>
                <c:pt idx="3">
                  <c:v>Misc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7317</c:v>
                </c:pt>
                <c:pt idx="1">
                  <c:v>10350</c:v>
                </c:pt>
                <c:pt idx="2">
                  <c:v>342</c:v>
                </c:pt>
                <c:pt idx="3">
                  <c:v>1565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36-4B42-B709-F32AC8D053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Club Nights</c:v>
                </c:pt>
              </c:strCache>
            </c:strRef>
          </c:tx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9678</c:v>
                </c:pt>
                <c:pt idx="1">
                  <c:v>1714</c:v>
                </c:pt>
                <c:pt idx="2">
                  <c:v>3554</c:v>
                </c:pt>
                <c:pt idx="3">
                  <c:v>7585</c:v>
                </c:pt>
                <c:pt idx="4">
                  <c:v>9294</c:v>
                </c:pt>
                <c:pt idx="5">
                  <c:v>7639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FA-43A2-8D8B-3FDE75CA7EAE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Dances</c:v>
                </c:pt>
              </c:strCache>
            </c:strRef>
          </c:tx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5393</c:v>
                </c:pt>
                <c:pt idx="1">
                  <c:v>2428</c:v>
                </c:pt>
                <c:pt idx="2">
                  <c:v>0</c:v>
                </c:pt>
                <c:pt idx="3">
                  <c:v>2355</c:v>
                </c:pt>
                <c:pt idx="4">
                  <c:v>4652</c:v>
                </c:pt>
                <c:pt idx="5">
                  <c:v>5316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FA-43A2-8D8B-3FDE75CA7EAE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Class Fees</c:v>
                </c:pt>
              </c:strCache>
            </c:strRef>
          </c:tx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2542</c:v>
                </c:pt>
                <c:pt idx="1">
                  <c:v>0</c:v>
                </c:pt>
                <c:pt idx="2">
                  <c:v>0</c:v>
                </c:pt>
                <c:pt idx="3">
                  <c:v>2125</c:v>
                </c:pt>
                <c:pt idx="4">
                  <c:v>2035</c:v>
                </c:pt>
                <c:pt idx="5">
                  <c:v>2950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FA-43A2-8D8B-3FDE75CA7EAE}"/>
            </c:ext>
          </c:extLst>
        </c:ser>
        <c:ser>
          <c:idx val="4"/>
          <c:order val="3"/>
          <c:tx>
            <c:strRef>
              <c:f>Sheet1!$E$1</c:f>
              <c:strCache>
                <c:ptCount val="1"/>
                <c:pt idx="0">
                  <c:v>Dues</c:v>
                </c:pt>
              </c:strCache>
            </c:strRef>
          </c:tx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Sheet1!$E$2:$E$7</c:f>
              <c:numCache>
                <c:formatCode>General</c:formatCode>
                <c:ptCount val="6"/>
                <c:pt idx="0">
                  <c:v>3150</c:v>
                </c:pt>
                <c:pt idx="1">
                  <c:v>400</c:v>
                </c:pt>
                <c:pt idx="2">
                  <c:v>3120</c:v>
                </c:pt>
                <c:pt idx="3">
                  <c:v>2950</c:v>
                </c:pt>
                <c:pt idx="4">
                  <c:v>3350</c:v>
                </c:pt>
                <c:pt idx="5">
                  <c:v>3205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0FA-43A2-8D8B-3FDE75CA7EAE}"/>
            </c:ext>
          </c:extLst>
        </c:ser>
        <c:ser>
          <c:idx val="5"/>
          <c:order val="4"/>
          <c:tx>
            <c:strRef>
              <c:f>Sheet1!$F$1</c:f>
              <c:strCache>
                <c:ptCount val="1"/>
                <c:pt idx="0">
                  <c:v>Donations</c:v>
                </c:pt>
              </c:strCache>
            </c:strRef>
          </c:tx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Sheet1!$F$2:$F$7</c:f>
              <c:numCache>
                <c:formatCode>General</c:formatCode>
                <c:ptCount val="6"/>
                <c:pt idx="0">
                  <c:v>2853</c:v>
                </c:pt>
                <c:pt idx="1">
                  <c:v>315</c:v>
                </c:pt>
                <c:pt idx="2">
                  <c:v>825</c:v>
                </c:pt>
                <c:pt idx="3">
                  <c:v>1619</c:v>
                </c:pt>
                <c:pt idx="4">
                  <c:v>2635</c:v>
                </c:pt>
                <c:pt idx="5">
                  <c:v>1619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0FA-43A2-8D8B-3FDE75CA7EAE}"/>
            </c:ext>
          </c:extLst>
        </c:ser>
        <c:ser>
          <c:idx val="6"/>
          <c:order val="5"/>
          <c:tx>
            <c:strRef>
              <c:f>Sheet1!$G$1</c:f>
              <c:strCache>
                <c:ptCount val="1"/>
                <c:pt idx="0">
                  <c:v>Misc Income</c:v>
                </c:pt>
              </c:strCache>
            </c:strRef>
          </c:tx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Sheet1!$G$2:$G$7</c:f>
              <c:numCache>
                <c:formatCode>General</c:formatCode>
                <c:ptCount val="6"/>
                <c:pt idx="0">
                  <c:v>1306.19</c:v>
                </c:pt>
                <c:pt idx="1">
                  <c:v>101.37</c:v>
                </c:pt>
                <c:pt idx="2">
                  <c:v>5</c:v>
                </c:pt>
                <c:pt idx="3">
                  <c:v>120</c:v>
                </c:pt>
                <c:pt idx="4">
                  <c:v>236.78</c:v>
                </c:pt>
                <c:pt idx="5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0FA-43A2-8D8B-3FDE75CA7E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81802288"/>
        <c:axId val="381804248"/>
      </c:barChart>
      <c:catAx>
        <c:axId val="381802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5400000" vert="horz"/>
          <a:lstStyle/>
          <a:p>
            <a:pPr>
              <a:defRPr/>
            </a:pPr>
            <a:endParaRPr lang="en-US"/>
          </a:p>
        </c:txPr>
        <c:crossAx val="381804248"/>
        <c:crosses val="autoZero"/>
        <c:auto val="1"/>
        <c:lblAlgn val="ctr"/>
        <c:lblOffset val="100"/>
        <c:noMultiLvlLbl val="0"/>
      </c:catAx>
      <c:valAx>
        <c:axId val="381804248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38180228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 algn="ctr">
        <a:defRPr lang="en-US" sz="1800" b="0" i="0" u="none" strike="noStrike" kern="1200" baseline="0">
          <a:solidFill>
            <a:prstClr val="black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Callers</c:v>
                </c:pt>
              </c:strCache>
            </c:strRef>
          </c:tx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11152</c:v>
                </c:pt>
                <c:pt idx="1">
                  <c:v>2311</c:v>
                </c:pt>
                <c:pt idx="2">
                  <c:v>2000</c:v>
                </c:pt>
                <c:pt idx="3">
                  <c:v>5860.5</c:v>
                </c:pt>
                <c:pt idx="4">
                  <c:v>7987</c:v>
                </c:pt>
                <c:pt idx="5">
                  <c:v>7317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C-4909-9006-AA7A297EF9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Venue</c:v>
                </c:pt>
              </c:strCache>
            </c:strRef>
          </c:tx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10950</c:v>
                </c:pt>
                <c:pt idx="1">
                  <c:v>1995</c:v>
                </c:pt>
                <c:pt idx="2">
                  <c:v>2550</c:v>
                </c:pt>
                <c:pt idx="3">
                  <c:v>6285</c:v>
                </c:pt>
                <c:pt idx="4">
                  <c:v>9675</c:v>
                </c:pt>
                <c:pt idx="5">
                  <c:v>10350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8C-4909-9006-AA7A297EF95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Insurance &amp; Fees</c:v>
                </c:pt>
              </c:strCache>
            </c:strRef>
          </c:tx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506.89</c:v>
                </c:pt>
                <c:pt idx="1">
                  <c:v>132.78</c:v>
                </c:pt>
                <c:pt idx="2">
                  <c:v>613</c:v>
                </c:pt>
                <c:pt idx="3">
                  <c:v>357.5</c:v>
                </c:pt>
                <c:pt idx="4">
                  <c:v>799.22</c:v>
                </c:pt>
                <c:pt idx="5">
                  <c:v>680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8C-4909-9006-AA7A297EF95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Publicity</c:v>
                </c:pt>
              </c:strCache>
            </c:strRef>
          </c:tx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Sheet1!$E$2:$E$7</c:f>
              <c:numCache>
                <c:formatCode>General</c:formatCode>
                <c:ptCount val="6"/>
                <c:pt idx="0">
                  <c:v>259.05</c:v>
                </c:pt>
                <c:pt idx="1">
                  <c:v>93.7</c:v>
                </c:pt>
                <c:pt idx="2">
                  <c:v>630</c:v>
                </c:pt>
                <c:pt idx="3">
                  <c:v>197.88</c:v>
                </c:pt>
                <c:pt idx="4">
                  <c:v>207.93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8C-4909-9006-AA7A297EF95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Donation</c:v>
                </c:pt>
              </c:strCache>
            </c:strRef>
          </c:tx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Sheet1!$F$2:$F$7</c:f>
              <c:numCache>
                <c:formatCode>General</c:formatCode>
                <c:ptCount val="6"/>
                <c:pt idx="0">
                  <c:v>280</c:v>
                </c:pt>
                <c:pt idx="1">
                  <c:v>66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8C-4909-9006-AA7A297EF952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Reserved (repairs)</c:v>
                </c:pt>
              </c:strCache>
            </c:strRef>
          </c:tx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Sheet1!$G$2:$G$7</c:f>
              <c:numCache>
                <c:formatCode>General</c:formatCode>
                <c:ptCount val="6"/>
                <c:pt idx="0">
                  <c:v>770</c:v>
                </c:pt>
                <c:pt idx="1">
                  <c:v>0</c:v>
                </c:pt>
                <c:pt idx="2">
                  <c:v>77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38C-4909-9006-AA7A297EF952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Misc Expenses</c:v>
                </c:pt>
              </c:strCache>
            </c:strRef>
          </c:tx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Sheet1!$H$2:$H$7</c:f>
              <c:numCache>
                <c:formatCode>General</c:formatCode>
                <c:ptCount val="6"/>
                <c:pt idx="0">
                  <c:v>967.88</c:v>
                </c:pt>
                <c:pt idx="1">
                  <c:v>366.52</c:v>
                </c:pt>
                <c:pt idx="2">
                  <c:v>466</c:v>
                </c:pt>
                <c:pt idx="3">
                  <c:v>1119.72</c:v>
                </c:pt>
                <c:pt idx="4">
                  <c:v>739.35</c:v>
                </c:pt>
                <c:pt idx="5">
                  <c:v>1227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8C-4909-9006-AA7A297EF9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81804640"/>
        <c:axId val="381798368"/>
      </c:barChart>
      <c:catAx>
        <c:axId val="381804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5400000" vert="horz"/>
          <a:lstStyle/>
          <a:p>
            <a:pPr>
              <a:defRPr sz="1800"/>
            </a:pPr>
            <a:endParaRPr lang="en-US"/>
          </a:p>
        </c:txPr>
        <c:crossAx val="381798368"/>
        <c:crosses val="autoZero"/>
        <c:auto val="1"/>
        <c:lblAlgn val="ctr"/>
        <c:lblOffset val="100"/>
        <c:noMultiLvlLbl val="0"/>
      </c:catAx>
      <c:valAx>
        <c:axId val="381798368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381804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57966487496212"/>
          <c:y val="5.4347595012056833E-2"/>
          <c:w val="0.30535024834385882"/>
          <c:h val="0.9424382631688704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CE0B39DE-2EAA-4203-AC03-847059BD66B3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9328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9328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7B34B73F-F657-45D4-A13B-FEF14C644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67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A394D24F-3303-4C64-B5F2-E4726F858511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3263"/>
            <a:ext cx="4683125" cy="3513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73" tIns="46986" rIns="93973" bIns="469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50477"/>
            <a:ext cx="5661660" cy="4216241"/>
          </a:xfrm>
          <a:prstGeom prst="rect">
            <a:avLst/>
          </a:prstGeom>
        </p:spPr>
        <p:txBody>
          <a:bodyPr vert="horz" lIns="93973" tIns="46986" rIns="93973" bIns="469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9328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9328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B3E1614B-EDE6-41B9-AFE6-928C4C9D6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0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1614B-EDE6-41B9-AFE6-928C4C9D63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88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1614B-EDE6-41B9-AFE6-928C4C9D63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03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1614B-EDE6-41B9-AFE6-928C4C9D631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36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1614B-EDE6-41B9-AFE6-928C4C9D631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89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1614B-EDE6-41B9-AFE6-928C4C9D631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31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Who’s going to</a:t>
            </a:r>
            <a:r>
              <a:rPr lang="en-US" baseline="0" dirty="0"/>
              <a:t> present what?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1614B-EDE6-41B9-AFE6-928C4C9D63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72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1614B-EDE6-41B9-AFE6-928C4C9D63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07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1614B-EDE6-41B9-AFE6-928C4C9D63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36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</a:t>
            </a:r>
            <a:r>
              <a:rPr lang="en-US" baseline="0" dirty="0"/>
              <a:t> with increased venue cost, we made money</a:t>
            </a:r>
          </a:p>
          <a:p>
            <a:r>
              <a:rPr lang="en-US" baseline="0" dirty="0" err="1"/>
              <a:t>Misc</a:t>
            </a:r>
            <a:r>
              <a:rPr lang="en-US" baseline="0" dirty="0"/>
              <a:t> expense numbers don’t add up. Check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1614B-EDE6-41B9-AFE6-928C4C9D63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94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1614B-EDE6-41B9-AFE6-928C4C9D63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54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1614B-EDE6-41B9-AFE6-928C4C9D631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77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1614B-EDE6-41B9-AFE6-928C4C9D631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1614B-EDE6-41B9-AFE6-928C4C9D631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95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0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03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97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82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37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9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1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>
            <a:lvl1pPr>
              <a:defRPr sz="4400"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5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87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3200" b="1"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69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olorful number with a bell&#10;&#10;Description automatically generated">
            <a:extLst>
              <a:ext uri="{FF2B5EF4-FFF2-40B4-BE49-F238E27FC236}">
                <a16:creationId xmlns:a16="http://schemas.microsoft.com/office/drawing/2014/main" id="{F3788BCF-BB70-68E5-8A5A-2EEF6CBFC6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668"/>
            <a:ext cx="939501" cy="93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1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elers.org/ClubInfo/ECRBoard.html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elers.org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9549"/>
            <a:ext cx="7772400" cy="685799"/>
          </a:xfrm>
        </p:spPr>
        <p:txBody>
          <a:bodyPr/>
          <a:lstStyle/>
          <a:p>
            <a:r>
              <a:rPr lang="en-US" sz="5400" dirty="0"/>
              <a:t>EL CAMINO REELERS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10000" y="5257800"/>
            <a:ext cx="51054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5486400"/>
            <a:ext cx="5105400" cy="140997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GENERAL MEETING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TUESDAY, FEBRUARY 4, 2025</a:t>
            </a:r>
          </a:p>
        </p:txBody>
      </p:sp>
      <p:pic>
        <p:nvPicPr>
          <p:cNvPr id="6" name="Picture 5" descr="A colorful number with a bell&#10;&#10;Description automatically generated">
            <a:extLst>
              <a:ext uri="{FF2B5EF4-FFF2-40B4-BE49-F238E27FC236}">
                <a16:creationId xmlns:a16="http://schemas.microsoft.com/office/drawing/2014/main" id="{746E7B7E-6E0D-5FB8-E8BA-A907B1DD1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92" y="1072692"/>
            <a:ext cx="4712616" cy="471261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70BFB3B-D61F-1119-F823-6B4BD3CC41CA}"/>
              </a:ext>
            </a:extLst>
          </p:cNvPr>
          <p:cNvSpPr/>
          <p:nvPr/>
        </p:nvSpPr>
        <p:spPr>
          <a:xfrm>
            <a:off x="92720" y="33040"/>
            <a:ext cx="1039652" cy="10396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30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BBBA032F-68C9-24C7-57BE-FA5D2C334B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1" y="1180764"/>
            <a:ext cx="3541641" cy="2911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 Flowers</a:t>
            </a:r>
          </a:p>
        </p:txBody>
      </p:sp>
      <p:pic>
        <p:nvPicPr>
          <p:cNvPr id="10" name="Picture 9" descr="Two men wearing sunflowers and butterfly wings&#10;&#10;Description automatically generated">
            <a:extLst>
              <a:ext uri="{FF2B5EF4-FFF2-40B4-BE49-F238E27FC236}">
                <a16:creationId xmlns:a16="http://schemas.microsoft.com/office/drawing/2014/main" id="{0AEF22B1-8307-8890-461D-FB80D0B3D4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1" y="3453030"/>
            <a:ext cx="3541641" cy="3275186"/>
          </a:xfrm>
          <a:prstGeom prst="rect">
            <a:avLst/>
          </a:prstGeom>
        </p:spPr>
      </p:pic>
      <p:pic>
        <p:nvPicPr>
          <p:cNvPr id="12" name="Picture 11" descr="Two men wearing fake sunflowers and glasses&#10;&#10;Description automatically generated">
            <a:extLst>
              <a:ext uri="{FF2B5EF4-FFF2-40B4-BE49-F238E27FC236}">
                <a16:creationId xmlns:a16="http://schemas.microsoft.com/office/drawing/2014/main" id="{15C5C502-D8A2-B080-C590-CF51EB0D1B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530923"/>
            <a:ext cx="2339550" cy="3119400"/>
          </a:xfrm>
          <a:prstGeom prst="rect">
            <a:avLst/>
          </a:prstGeom>
        </p:spPr>
      </p:pic>
      <p:pic>
        <p:nvPicPr>
          <p:cNvPr id="16" name="Picture 15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386E597C-0A0D-74C1-5DF8-1F51E2A56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586" y="1132721"/>
            <a:ext cx="2762567" cy="2320309"/>
          </a:xfrm>
          <a:prstGeom prst="rect">
            <a:avLst/>
          </a:prstGeom>
        </p:spPr>
      </p:pic>
      <p:pic>
        <p:nvPicPr>
          <p:cNvPr id="8" name="Picture 7" descr="A poster with flowers and text&#10;&#10;Description automatically generated">
            <a:extLst>
              <a:ext uri="{FF2B5EF4-FFF2-40B4-BE49-F238E27FC236}">
                <a16:creationId xmlns:a16="http://schemas.microsoft.com/office/drawing/2014/main" id="{3FD2DADB-D7BC-1AEE-D5BF-4FEBE6D6D4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604">
            <a:off x="6032948" y="1590685"/>
            <a:ext cx="2897055" cy="38025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88244F-1851-BA17-43C4-C1FC474CAC77}"/>
              </a:ext>
            </a:extLst>
          </p:cNvPr>
          <p:cNvSpPr txBox="1"/>
          <p:nvPr/>
        </p:nvSpPr>
        <p:spPr>
          <a:xfrm>
            <a:off x="6799984" y="5638800"/>
            <a:ext cx="1963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Eric </a:t>
            </a:r>
            <a:r>
              <a:rPr lang="en-US" sz="2400" dirty="0" err="1"/>
              <a:t>Henerlau</a:t>
            </a:r>
            <a:r>
              <a:rPr lang="en-US" sz="2400" dirty="0"/>
              <a:t>, May 18</a:t>
            </a:r>
          </a:p>
        </p:txBody>
      </p:sp>
    </p:spTree>
    <p:extLst>
      <p:ext uri="{BB962C8B-B14F-4D97-AF65-F5344CB8AC3E}">
        <p14:creationId xmlns:p14="http://schemas.microsoft.com/office/powerpoint/2010/main" val="469006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Picnics in the Park</a:t>
            </a:r>
          </a:p>
        </p:txBody>
      </p:sp>
      <p:pic>
        <p:nvPicPr>
          <p:cNvPr id="14" name="Picture 13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8091AB0D-CA69-F9AA-1CE1-69F0517148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024" y="1064821"/>
            <a:ext cx="3627975" cy="2668979"/>
          </a:xfrm>
          <a:prstGeom prst="rect">
            <a:avLst/>
          </a:prstGeom>
        </p:spPr>
      </p:pic>
      <p:pic>
        <p:nvPicPr>
          <p:cNvPr id="16" name="Picture 15" descr="Two men standing next to each other&#10;&#10;Description automatically generated">
            <a:extLst>
              <a:ext uri="{FF2B5EF4-FFF2-40B4-BE49-F238E27FC236}">
                <a16:creationId xmlns:a16="http://schemas.microsoft.com/office/drawing/2014/main" id="{47EE48D6-AF13-E27C-D0B5-E2AA1C261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9" y="3917025"/>
            <a:ext cx="2286000" cy="2809875"/>
          </a:xfrm>
          <a:prstGeom prst="rect">
            <a:avLst/>
          </a:prstGeom>
        </p:spPr>
      </p:pic>
      <p:pic>
        <p:nvPicPr>
          <p:cNvPr id="18" name="Picture 17" descr="Two men sitting in chairs in a park&#10;&#10;Description automatically generated">
            <a:extLst>
              <a:ext uri="{FF2B5EF4-FFF2-40B4-BE49-F238E27FC236}">
                <a16:creationId xmlns:a16="http://schemas.microsoft.com/office/drawing/2014/main" id="{1D2870CC-5A08-AF29-385B-B890D166BC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20" y="1064821"/>
            <a:ext cx="3680080" cy="2721013"/>
          </a:xfrm>
          <a:prstGeom prst="rect">
            <a:avLst/>
          </a:prstGeom>
        </p:spPr>
      </p:pic>
      <p:pic>
        <p:nvPicPr>
          <p:cNvPr id="30" name="Picture 29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142C65A5-871A-D3D0-317B-EA715E4A57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603" y="3921663"/>
            <a:ext cx="2016552" cy="2786337"/>
          </a:xfrm>
          <a:prstGeom prst="rect">
            <a:avLst/>
          </a:prstGeom>
        </p:spPr>
      </p:pic>
      <p:pic>
        <p:nvPicPr>
          <p:cNvPr id="32" name="Picture 31" descr="A group of men sitting on a bench&#10;&#10;Description automatically generated">
            <a:extLst>
              <a:ext uri="{FF2B5EF4-FFF2-40B4-BE49-F238E27FC236}">
                <a16:creationId xmlns:a16="http://schemas.microsoft.com/office/drawing/2014/main" id="{3A8D2A1B-27D6-CD1D-5637-6089A4AB48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402" y="4121256"/>
            <a:ext cx="3680080" cy="258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30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Pride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534400" cy="48307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Staffed a booth and performed at San Mateo Pride (our 12</a:t>
            </a:r>
            <a:r>
              <a:rPr lang="en-US" baseline="30000" dirty="0"/>
              <a:t>th</a:t>
            </a:r>
            <a:r>
              <a:rPr lang="en-US" dirty="0"/>
              <a:t>) and Fremont Pride (their first)</a:t>
            </a:r>
            <a:endParaRPr lang="en-US" i="1" dirty="0"/>
          </a:p>
        </p:txBody>
      </p:sp>
      <p:pic>
        <p:nvPicPr>
          <p:cNvPr id="12" name="Picture 11" descr="A group of people in a field&#10;&#10;Description automatically generated">
            <a:extLst>
              <a:ext uri="{FF2B5EF4-FFF2-40B4-BE49-F238E27FC236}">
                <a16:creationId xmlns:a16="http://schemas.microsoft.com/office/drawing/2014/main" id="{F400748F-E477-4647-640A-185131582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30" y="2393342"/>
            <a:ext cx="4632076" cy="3474057"/>
          </a:xfrm>
          <a:prstGeom prst="rect">
            <a:avLst/>
          </a:prstGeom>
        </p:spPr>
      </p:pic>
      <p:pic>
        <p:nvPicPr>
          <p:cNvPr id="10" name="Picture 9" descr="A person standing in front of a tent&#10;&#10;Description automatically generated">
            <a:extLst>
              <a:ext uri="{FF2B5EF4-FFF2-40B4-BE49-F238E27FC236}">
                <a16:creationId xmlns:a16="http://schemas.microsoft.com/office/drawing/2014/main" id="{463F9105-89FE-BAEF-3ABB-48C270132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352800"/>
            <a:ext cx="410746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43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Twirling in North Carolina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128795"/>
            <a:ext cx="8229600" cy="50060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/>
              <a:t>at the IAGSDC Convention in Durham NC</a:t>
            </a:r>
            <a:endParaRPr lang="en-US" i="1" dirty="0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C61232F-2784-77CB-BDFC-2D3A37085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66800"/>
            <a:ext cx="6248400" cy="506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79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Re-Lei the </a:t>
            </a:r>
            <a:r>
              <a:rPr lang="en-US" dirty="0" err="1"/>
              <a:t>Deucey</a:t>
            </a:r>
            <a:endParaRPr lang="en-US" dirty="0"/>
          </a:p>
        </p:txBody>
      </p:sp>
      <p:pic>
        <p:nvPicPr>
          <p:cNvPr id="10" name="Picture 9" descr="A group of people dancing&#10;&#10;Description automatically generated">
            <a:extLst>
              <a:ext uri="{FF2B5EF4-FFF2-40B4-BE49-F238E27FC236}">
                <a16:creationId xmlns:a16="http://schemas.microsoft.com/office/drawing/2014/main" id="{5A94D2E0-8A17-C8F6-3A10-770A45A2A1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63" y="1447800"/>
            <a:ext cx="2585382" cy="3447176"/>
          </a:xfrm>
          <a:prstGeom prst="rect">
            <a:avLst/>
          </a:prstGeom>
        </p:spPr>
      </p:pic>
      <p:pic>
        <p:nvPicPr>
          <p:cNvPr id="14" name="Picture 13" descr="A person standing at a podium speaking into a microphone&#10;&#10;Description automatically generated">
            <a:extLst>
              <a:ext uri="{FF2B5EF4-FFF2-40B4-BE49-F238E27FC236}">
                <a16:creationId xmlns:a16="http://schemas.microsoft.com/office/drawing/2014/main" id="{45FD4DF2-7587-1268-686D-DB6C9CFE70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1" r="9216"/>
          <a:stretch/>
        </p:blipFill>
        <p:spPr>
          <a:xfrm>
            <a:off x="838200" y="1066800"/>
            <a:ext cx="2133600" cy="2671800"/>
          </a:xfrm>
          <a:prstGeom prst="rect">
            <a:avLst/>
          </a:prstGeom>
        </p:spPr>
      </p:pic>
      <p:pic>
        <p:nvPicPr>
          <p:cNvPr id="12" name="Picture 11" descr="Two men wearing colorful necklaces and flowers&#10;&#10;Description automatically generated">
            <a:extLst>
              <a:ext uri="{FF2B5EF4-FFF2-40B4-BE49-F238E27FC236}">
                <a16:creationId xmlns:a16="http://schemas.microsoft.com/office/drawing/2014/main" id="{DAAD6F04-BE9F-54E6-0118-81600A6C9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/>
        </p:blipFill>
        <p:spPr>
          <a:xfrm>
            <a:off x="457200" y="3471411"/>
            <a:ext cx="3061549" cy="3269400"/>
          </a:xfrm>
          <a:prstGeom prst="rect">
            <a:avLst/>
          </a:prstGeom>
        </p:spPr>
      </p:pic>
      <p:pic>
        <p:nvPicPr>
          <p:cNvPr id="16" name="Picture 15" descr="A couple of women sitting in chairs&#10;&#10;Description automatically generated">
            <a:extLst>
              <a:ext uri="{FF2B5EF4-FFF2-40B4-BE49-F238E27FC236}">
                <a16:creationId xmlns:a16="http://schemas.microsoft.com/office/drawing/2014/main" id="{8B006CDA-2F07-ADBE-E9A5-D857E11FE4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85" y="1055950"/>
            <a:ext cx="2564101" cy="2373050"/>
          </a:xfrm>
          <a:prstGeom prst="rect">
            <a:avLst/>
          </a:prstGeom>
        </p:spPr>
      </p:pic>
      <p:pic>
        <p:nvPicPr>
          <p:cNvPr id="4" name="Picture 3" descr="A person in a hawaiian shirt on a beach&#10;&#10;Description automatically generated">
            <a:extLst>
              <a:ext uri="{FF2B5EF4-FFF2-40B4-BE49-F238E27FC236}">
                <a16:creationId xmlns:a16="http://schemas.microsoft.com/office/drawing/2014/main" id="{74032655-0B4A-CF81-719A-05EF34D7E6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605">
            <a:off x="5603206" y="2976597"/>
            <a:ext cx="2832484" cy="37178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D0D558-4F24-377C-5EF1-2573DB945012}"/>
              </a:ext>
            </a:extLst>
          </p:cNvPr>
          <p:cNvSpPr txBox="1"/>
          <p:nvPr/>
        </p:nvSpPr>
        <p:spPr>
          <a:xfrm>
            <a:off x="3795423" y="5402395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Kris Jensen, Aug. 3</a:t>
            </a:r>
          </a:p>
        </p:txBody>
      </p:sp>
    </p:spTree>
    <p:extLst>
      <p:ext uri="{BB962C8B-B14F-4D97-AF65-F5344CB8AC3E}">
        <p14:creationId xmlns:p14="http://schemas.microsoft.com/office/powerpoint/2010/main" val="1676923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Dungeons &amp; Drag Queens</a:t>
            </a:r>
          </a:p>
        </p:txBody>
      </p:sp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2972328-C4CA-3DF7-8340-CF43B5BED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34454"/>
            <a:ext cx="5562600" cy="3987572"/>
          </a:xfrm>
          <a:prstGeom prst="rect">
            <a:avLst/>
          </a:prstGeom>
        </p:spPr>
      </p:pic>
      <p:pic>
        <p:nvPicPr>
          <p:cNvPr id="14" name="Picture 13" descr="A poster for a game&#10;&#10;Description automatically generated">
            <a:extLst>
              <a:ext uri="{FF2B5EF4-FFF2-40B4-BE49-F238E27FC236}">
                <a16:creationId xmlns:a16="http://schemas.microsoft.com/office/drawing/2014/main" id="{FBE7ABA6-A7F3-C6DE-59A1-0F15179A0D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415">
            <a:off x="5878951" y="1664366"/>
            <a:ext cx="2980122" cy="3911618"/>
          </a:xfrm>
          <a:prstGeom prst="rect">
            <a:avLst/>
          </a:prstGeom>
        </p:spPr>
      </p:pic>
      <p:pic>
        <p:nvPicPr>
          <p:cNvPr id="16" name="Picture 15" descr="A person standing behind a computer&#10;&#10;Description automatically generated">
            <a:extLst>
              <a:ext uri="{FF2B5EF4-FFF2-40B4-BE49-F238E27FC236}">
                <a16:creationId xmlns:a16="http://schemas.microsoft.com/office/drawing/2014/main" id="{73943244-D95D-61A7-C630-F7604DC30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3"/>
          <a:stretch/>
        </p:blipFill>
        <p:spPr>
          <a:xfrm>
            <a:off x="457200" y="3735165"/>
            <a:ext cx="2560678" cy="2638414"/>
          </a:xfrm>
          <a:prstGeom prst="rect">
            <a:avLst/>
          </a:prstGeom>
        </p:spPr>
      </p:pic>
      <p:pic>
        <p:nvPicPr>
          <p:cNvPr id="18" name="Picture 17" descr="A person and person in clothing&#10;&#10;Description automatically generated">
            <a:extLst>
              <a:ext uri="{FF2B5EF4-FFF2-40B4-BE49-F238E27FC236}">
                <a16:creationId xmlns:a16="http://schemas.microsoft.com/office/drawing/2014/main" id="{AA32141A-D86C-B9E2-CF77-9C48C3EE4E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78" y="3810000"/>
            <a:ext cx="2075868" cy="28988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422288-5E55-0FB8-0CD3-DC3CEA4B5FB5}"/>
              </a:ext>
            </a:extLst>
          </p:cNvPr>
          <p:cNvSpPr txBox="1"/>
          <p:nvPr/>
        </p:nvSpPr>
        <p:spPr>
          <a:xfrm>
            <a:off x="6096000" y="5791078"/>
            <a:ext cx="1726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Vic Ceder, Oct. 26</a:t>
            </a:r>
          </a:p>
        </p:txBody>
      </p:sp>
    </p:spTree>
    <p:extLst>
      <p:ext uri="{BB962C8B-B14F-4D97-AF65-F5344CB8AC3E}">
        <p14:creationId xmlns:p14="http://schemas.microsoft.com/office/powerpoint/2010/main" val="767899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Membership and Financial Summary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2024 Calendar Year</a:t>
            </a:r>
          </a:p>
        </p:txBody>
      </p:sp>
    </p:spTree>
    <p:extLst>
      <p:ext uri="{BB962C8B-B14F-4D97-AF65-F5344CB8AC3E}">
        <p14:creationId xmlns:p14="http://schemas.microsoft.com/office/powerpoint/2010/main" val="2602625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90600" y="76200"/>
            <a:ext cx="7696200" cy="1143000"/>
          </a:xfrm>
        </p:spPr>
        <p:txBody>
          <a:bodyPr/>
          <a:lstStyle/>
          <a:p>
            <a:r>
              <a:rPr lang="en-US" dirty="0"/>
              <a:t>Membership holding steady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7375288"/>
              </p:ext>
            </p:extLst>
          </p:nvPr>
        </p:nvGraphicFramePr>
        <p:xfrm>
          <a:off x="457200" y="1417638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09800" y="1758647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72 paid members as of December 2024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8229600" y="2362200"/>
            <a:ext cx="76200" cy="99060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99B428A-4FF9-FB7E-AF02-F83E0F16F3B3}"/>
              </a:ext>
            </a:extLst>
          </p:cNvPr>
          <p:cNvSpPr txBox="1"/>
          <p:nvPr/>
        </p:nvSpPr>
        <p:spPr>
          <a:xfrm>
            <a:off x="762000" y="6126163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Gained 18 new members, but several people from the 2022-2023 beginner classes dropped out; we lost several members due to age/disability</a:t>
            </a:r>
          </a:p>
        </p:txBody>
      </p:sp>
    </p:spTree>
    <p:extLst>
      <p:ext uri="{BB962C8B-B14F-4D97-AF65-F5344CB8AC3E}">
        <p14:creationId xmlns:p14="http://schemas.microsoft.com/office/powerpoint/2010/main" val="2217314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 Night Attendance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798171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14400" y="914400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Usually 2 squares, sometimes more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2CF232-EA9C-E6AC-D3DF-555A7FA70711}"/>
              </a:ext>
            </a:extLst>
          </p:cNvPr>
          <p:cNvSpPr txBox="1"/>
          <p:nvPr/>
        </p:nvSpPr>
        <p:spPr>
          <a:xfrm>
            <a:off x="1600200" y="64008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Includes regular club nights, Open House nights, potluck &amp; tea dances</a:t>
            </a:r>
          </a:p>
        </p:txBody>
      </p:sp>
    </p:spTree>
    <p:extLst>
      <p:ext uri="{BB962C8B-B14F-4D97-AF65-F5344CB8AC3E}">
        <p14:creationId xmlns:p14="http://schemas.microsoft.com/office/powerpoint/2010/main" val="1193771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6DDBB-16CF-0575-4612-336FD5AE8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 Attendance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2B07715-AFC3-7CFD-C303-FCE1DC9A29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4961842"/>
              </p:ext>
            </p:extLst>
          </p:nvPr>
        </p:nvGraphicFramePr>
        <p:xfrm>
          <a:off x="152400" y="1087340"/>
          <a:ext cx="8763000" cy="4856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88D79BB-9A77-76B6-0079-860227C957C8}"/>
              </a:ext>
            </a:extLst>
          </p:cNvPr>
          <p:cNvSpPr txBox="1"/>
          <p:nvPr/>
        </p:nvSpPr>
        <p:spPr>
          <a:xfrm>
            <a:off x="914400" y="5943599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 of 72 paid club members, 13 never come but still pay dues every year</a:t>
            </a:r>
          </a:p>
          <a:p>
            <a:r>
              <a:rPr lang="en-US" i="1" dirty="0"/>
              <a:t>(“Regular” and “Occasional” are </a:t>
            </a:r>
            <a:r>
              <a:rPr lang="en-US" i="1" u="sng" dirty="0"/>
              <a:t>highly</a:t>
            </a:r>
            <a:r>
              <a:rPr lang="en-US" i="1" dirty="0"/>
              <a:t> subjective)</a:t>
            </a:r>
          </a:p>
        </p:txBody>
      </p:sp>
    </p:spTree>
    <p:extLst>
      <p:ext uri="{BB962C8B-B14F-4D97-AF65-F5344CB8AC3E}">
        <p14:creationId xmlns:p14="http://schemas.microsoft.com/office/powerpoint/2010/main" val="1548375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/>
              <a:t>2024 in Review (Michael)</a:t>
            </a:r>
          </a:p>
          <a:p>
            <a:r>
              <a:rPr lang="en-US" b="1" dirty="0"/>
              <a:t>Membership &amp; Financial Summary (Ed)</a:t>
            </a:r>
            <a:endParaRPr lang="en-US" dirty="0"/>
          </a:p>
          <a:p>
            <a:r>
              <a:rPr lang="en-US" b="1" dirty="0"/>
              <a:t>Board Elections &amp; ways to help (Oliver)</a:t>
            </a:r>
          </a:p>
          <a:p>
            <a:r>
              <a:rPr lang="en-US" b="1" dirty="0"/>
              <a:t>Coming in 2025 (Pete)</a:t>
            </a:r>
          </a:p>
          <a:p>
            <a:r>
              <a:rPr lang="en-US" b="1" dirty="0"/>
              <a:t>Acknowledgments (Jeff)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360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Quarterly Dances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3115189"/>
              </p:ext>
            </p:extLst>
          </p:nvPr>
        </p:nvGraphicFramePr>
        <p:xfrm>
          <a:off x="304800" y="1219200"/>
          <a:ext cx="81534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1945828"/>
              </p:ext>
            </p:extLst>
          </p:nvPr>
        </p:nvGraphicFramePr>
        <p:xfrm>
          <a:off x="457200" y="3733800"/>
          <a:ext cx="81534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295400" y="60198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Bill Eyler	    Eric </a:t>
            </a:r>
            <a:r>
              <a:rPr lang="en-US" b="1" dirty="0" err="1"/>
              <a:t>Henerlau</a:t>
            </a:r>
            <a:r>
              <a:rPr lang="en-US" b="1" dirty="0"/>
              <a:t>  	      Kris Jensen	   Vic Ceder</a:t>
            </a:r>
          </a:p>
        </p:txBody>
      </p:sp>
    </p:spTree>
    <p:extLst>
      <p:ext uri="{BB962C8B-B14F-4D97-AF65-F5344CB8AC3E}">
        <p14:creationId xmlns:p14="http://schemas.microsoft.com/office/powerpoint/2010/main" val="3546212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Income &amp; Expenses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275" y="990600"/>
            <a:ext cx="4040188" cy="639762"/>
          </a:xfrm>
        </p:spPr>
        <p:txBody>
          <a:bodyPr/>
          <a:lstStyle/>
          <a:p>
            <a:r>
              <a:rPr lang="en-US" dirty="0"/>
              <a:t>Income: $20,779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97861392"/>
              </p:ext>
            </p:extLst>
          </p:nvPr>
        </p:nvGraphicFramePr>
        <p:xfrm>
          <a:off x="457200" y="1783378"/>
          <a:ext cx="4040188" cy="4650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100" y="990600"/>
            <a:ext cx="4041775" cy="639762"/>
          </a:xfrm>
        </p:spPr>
        <p:txBody>
          <a:bodyPr/>
          <a:lstStyle/>
          <a:p>
            <a:r>
              <a:rPr lang="en-US" dirty="0"/>
              <a:t>Expenses: $19,574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479714419"/>
              </p:ext>
            </p:extLst>
          </p:nvPr>
        </p:nvGraphicFramePr>
        <p:xfrm>
          <a:off x="4610100" y="1752600"/>
          <a:ext cx="4041775" cy="4685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81200" y="5939481"/>
            <a:ext cx="609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Net income: $1205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95806" y="990600"/>
            <a:ext cx="1676400" cy="24622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/>
              <a:t>Misc. Expenses:</a:t>
            </a:r>
          </a:p>
          <a:p>
            <a:pPr algn="r"/>
            <a:r>
              <a:rPr lang="en-US" sz="1400" dirty="0"/>
              <a:t>Facilitator: 500</a:t>
            </a:r>
          </a:p>
          <a:p>
            <a:pPr algn="r"/>
            <a:r>
              <a:rPr lang="en-US" sz="1400" dirty="0"/>
              <a:t>PayPal:   205</a:t>
            </a:r>
          </a:p>
          <a:p>
            <a:pPr algn="r"/>
            <a:r>
              <a:rPr lang="en-US" sz="1400" dirty="0"/>
              <a:t>Bank Fees: 83</a:t>
            </a:r>
          </a:p>
          <a:p>
            <a:pPr algn="r"/>
            <a:r>
              <a:rPr lang="en-US" sz="1400" dirty="0"/>
              <a:t>Food: 10</a:t>
            </a:r>
          </a:p>
          <a:p>
            <a:pPr algn="r"/>
            <a:r>
              <a:rPr lang="en-US" sz="1400" dirty="0"/>
              <a:t>P.O. Box:  200</a:t>
            </a:r>
          </a:p>
          <a:p>
            <a:pPr algn="r"/>
            <a:r>
              <a:rPr lang="en-US" sz="1400" dirty="0"/>
              <a:t>ZOOM:  160</a:t>
            </a:r>
          </a:p>
          <a:p>
            <a:pPr algn="r"/>
            <a:r>
              <a:rPr lang="en-US" sz="1400" dirty="0"/>
              <a:t>Badges: 268</a:t>
            </a:r>
          </a:p>
          <a:p>
            <a:pPr algn="r"/>
            <a:r>
              <a:rPr lang="en-US" sz="1400" dirty="0"/>
              <a:t>IAGSDC:   73</a:t>
            </a:r>
          </a:p>
          <a:p>
            <a:pPr algn="r"/>
            <a:r>
              <a:rPr lang="en-US" sz="1400" dirty="0"/>
              <a:t>Fed &amp; CA tax: 40</a:t>
            </a:r>
          </a:p>
          <a:p>
            <a:pPr algn="r"/>
            <a:r>
              <a:rPr lang="en-US" sz="1400" dirty="0"/>
              <a:t>Elections:   29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86101" y="1825208"/>
            <a:ext cx="144780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US" b="1" dirty="0"/>
              <a:t>Misc. Income:</a:t>
            </a:r>
          </a:p>
          <a:p>
            <a:pPr algn="r"/>
            <a:r>
              <a:rPr lang="en-US" dirty="0"/>
              <a:t>Badges: 45</a:t>
            </a:r>
          </a:p>
          <a:p>
            <a:pPr algn="r"/>
            <a:r>
              <a:rPr lang="en-US" dirty="0"/>
              <a:t>Dividends: 5</a:t>
            </a:r>
          </a:p>
        </p:txBody>
      </p:sp>
    </p:spTree>
    <p:extLst>
      <p:ext uri="{BB962C8B-B14F-4D97-AF65-F5344CB8AC3E}">
        <p14:creationId xmlns:p14="http://schemas.microsoft.com/office/powerpoint/2010/main" val="1061210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and Expenses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/>
          <a:lstStyle/>
          <a:p>
            <a:r>
              <a:rPr lang="en-US" dirty="0"/>
              <a:t>Income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96298359"/>
              </p:ext>
            </p:extLst>
          </p:nvPr>
        </p:nvGraphicFramePr>
        <p:xfrm>
          <a:off x="457200" y="2449512"/>
          <a:ext cx="4040188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/>
          <a:lstStyle/>
          <a:p>
            <a:r>
              <a:rPr lang="en-US" dirty="0"/>
              <a:t>Expenses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555237384"/>
              </p:ext>
            </p:extLst>
          </p:nvPr>
        </p:nvGraphicFramePr>
        <p:xfrm>
          <a:off x="4645025" y="2449512"/>
          <a:ext cx="4041775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63486" y="12192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Stabilizing after the pandemic</a:t>
            </a:r>
          </a:p>
        </p:txBody>
      </p:sp>
    </p:spTree>
    <p:extLst>
      <p:ext uri="{BB962C8B-B14F-4D97-AF65-F5344CB8AC3E}">
        <p14:creationId xmlns:p14="http://schemas.microsoft.com/office/powerpoint/2010/main" val="2207919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Sheet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042685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0" y="62484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Net worth as of 9/30/24:  $33,730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B94543-765E-0FC1-9EBF-2DBB16349BD9}"/>
              </a:ext>
            </a:extLst>
          </p:cNvPr>
          <p:cNvSpPr txBox="1"/>
          <p:nvPr/>
        </p:nvSpPr>
        <p:spPr>
          <a:xfrm>
            <a:off x="2819400" y="1263336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of the end of our fiscal year (Sept. 30)</a:t>
            </a:r>
          </a:p>
        </p:txBody>
      </p:sp>
    </p:spTree>
    <p:extLst>
      <p:ext uri="{BB962C8B-B14F-4D97-AF65-F5344CB8AC3E}">
        <p14:creationId xmlns:p14="http://schemas.microsoft.com/office/powerpoint/2010/main" val="3368505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Elections (and more ways to help)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February</a:t>
            </a:r>
          </a:p>
        </p:txBody>
      </p:sp>
    </p:spTree>
    <p:extLst>
      <p:ext uri="{BB962C8B-B14F-4D97-AF65-F5344CB8AC3E}">
        <p14:creationId xmlns:p14="http://schemas.microsoft.com/office/powerpoint/2010/main" val="3462771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ECR 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Michael Golden </a:t>
            </a:r>
            <a:r>
              <a:rPr lang="en-US" dirty="0"/>
              <a:t>(2023-25): President</a:t>
            </a:r>
          </a:p>
          <a:p>
            <a:r>
              <a:rPr lang="en-US" dirty="0">
                <a:solidFill>
                  <a:srgbClr val="FF0000"/>
                </a:solidFill>
              </a:rPr>
              <a:t>Oliver Vogel </a:t>
            </a:r>
            <a:r>
              <a:rPr lang="en-US" dirty="0"/>
              <a:t>(2024-26): Secretary</a:t>
            </a:r>
          </a:p>
          <a:p>
            <a:r>
              <a:rPr lang="en-US" dirty="0">
                <a:solidFill>
                  <a:srgbClr val="FF0000"/>
                </a:solidFill>
              </a:rPr>
              <a:t>Ed Wilson </a:t>
            </a:r>
            <a:r>
              <a:rPr lang="en-US" dirty="0"/>
              <a:t>(2023-25): Treasurer</a:t>
            </a:r>
          </a:p>
          <a:p>
            <a:r>
              <a:rPr lang="en-US" dirty="0">
                <a:solidFill>
                  <a:srgbClr val="FF0000"/>
                </a:solidFill>
              </a:rPr>
              <a:t>Jeff Alder </a:t>
            </a:r>
            <a:r>
              <a:rPr lang="en-US" dirty="0"/>
              <a:t>(2023-25): Member at Large</a:t>
            </a:r>
          </a:p>
          <a:p>
            <a:r>
              <a:rPr lang="en-US" dirty="0">
                <a:solidFill>
                  <a:srgbClr val="FF0000"/>
                </a:solidFill>
              </a:rPr>
              <a:t>Rob Howe </a:t>
            </a:r>
            <a:r>
              <a:rPr lang="en-US" dirty="0"/>
              <a:t>(2024-26): Member at Large</a:t>
            </a:r>
          </a:p>
          <a:p>
            <a:r>
              <a:rPr lang="en-US" dirty="0">
                <a:solidFill>
                  <a:srgbClr val="FF0000"/>
                </a:solidFill>
              </a:rPr>
              <a:t>Pete Levins </a:t>
            </a:r>
            <a:r>
              <a:rPr lang="en-US" dirty="0"/>
              <a:t>(2024-26): Member at Large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357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Board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8458200" cy="2895600"/>
          </a:xfrm>
        </p:spPr>
        <p:txBody>
          <a:bodyPr>
            <a:noAutofit/>
          </a:bodyPr>
          <a:lstStyle/>
          <a:p>
            <a:r>
              <a:rPr lang="en-US" dirty="0"/>
              <a:t>Board members serve for 2-year terms</a:t>
            </a:r>
          </a:p>
          <a:p>
            <a:r>
              <a:rPr lang="en-US" dirty="0"/>
              <a:t>Monthly meetings open to all ECR members – just ask!</a:t>
            </a:r>
          </a:p>
          <a:p>
            <a:r>
              <a:rPr lang="en-US" dirty="0"/>
              <a:t>Minutes posted at </a:t>
            </a:r>
            <a:r>
              <a:rPr lang="en-US" dirty="0">
                <a:hlinkClick r:id="rId2"/>
              </a:rPr>
              <a:t>www.reelers.org/ClubInfo/ECRBoard.html</a:t>
            </a:r>
            <a:endParaRPr lang="en-US" dirty="0"/>
          </a:p>
          <a:p>
            <a:r>
              <a:rPr lang="en-US" dirty="0"/>
              <a:t>All ECR members can vote and are encouraged to run for the Board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31409" y="4420455"/>
            <a:ext cx="4521591" cy="2332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Class planning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Dance planning &amp; promotion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Finances &amp; insurance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Venue management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4974103" y="4449763"/>
            <a:ext cx="4169898" cy="2332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Caller wrangling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Relations with other clubs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Elections &amp; bylaws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Special events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>
                <a:solidFill>
                  <a:srgbClr val="FF0000"/>
                </a:solidFill>
              </a:rPr>
              <a:t>Etc</a:t>
            </a:r>
            <a:r>
              <a:rPr lang="en-US" b="1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9907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Retiring Board 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en-US" b="1" dirty="0"/>
              <a:t>Jeff Alder </a:t>
            </a:r>
            <a:r>
              <a:rPr lang="en-US" dirty="0"/>
              <a:t>is stepping away from the Board – thank you for all your work for ECR!</a:t>
            </a:r>
          </a:p>
        </p:txBody>
      </p:sp>
      <p:pic>
        <p:nvPicPr>
          <p:cNvPr id="6" name="Picture 5" descr="A person wearing a butterfly garment and smiling&#10;&#10;Description automatically generated">
            <a:extLst>
              <a:ext uri="{FF2B5EF4-FFF2-40B4-BE49-F238E27FC236}">
                <a16:creationId xmlns:a16="http://schemas.microsoft.com/office/drawing/2014/main" id="{33006775-7663-94B7-6CD7-C8D4A43741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514600"/>
            <a:ext cx="3233729" cy="3124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E9D4FD-E40F-BAB3-BFAD-A2A09B2DF2F4}"/>
              </a:ext>
            </a:extLst>
          </p:cNvPr>
          <p:cNvSpPr txBox="1"/>
          <p:nvPr/>
        </p:nvSpPr>
        <p:spPr>
          <a:xfrm>
            <a:off x="381000" y="5801509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(He’s still handling the Club Logo Merchandise program) </a:t>
            </a:r>
          </a:p>
          <a:p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060462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Board Elections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Three seats </a:t>
            </a:r>
            <a:r>
              <a:rPr lang="en-US" dirty="0"/>
              <a:t>open in February</a:t>
            </a:r>
          </a:p>
          <a:p>
            <a:r>
              <a:rPr lang="en-US" b="1" dirty="0">
                <a:solidFill>
                  <a:srgbClr val="FF0000"/>
                </a:solidFill>
              </a:rPr>
              <a:t>Two board members </a:t>
            </a:r>
            <a:r>
              <a:rPr lang="en-US" dirty="0"/>
              <a:t>running again</a:t>
            </a:r>
          </a:p>
          <a:p>
            <a:pPr lvl="1"/>
            <a:r>
              <a:rPr lang="en-US" dirty="0"/>
              <a:t>Michael Golden</a:t>
            </a:r>
          </a:p>
          <a:p>
            <a:pPr lvl="1"/>
            <a:r>
              <a:rPr lang="en-US" dirty="0"/>
              <a:t>Ed Wilson</a:t>
            </a:r>
          </a:p>
          <a:p>
            <a:r>
              <a:rPr lang="en-US" dirty="0"/>
              <a:t>We are looking for </a:t>
            </a:r>
            <a:r>
              <a:rPr lang="en-US" b="1" dirty="0">
                <a:solidFill>
                  <a:srgbClr val="FF0000"/>
                </a:solidFill>
              </a:rPr>
              <a:t>more candidates</a:t>
            </a:r>
          </a:p>
          <a:p>
            <a:r>
              <a:rPr lang="en-US" dirty="0"/>
              <a:t>We are using a secure online voting system (ElectionBuddy.com)</a:t>
            </a:r>
          </a:p>
          <a:p>
            <a:pPr lvl="1"/>
            <a:r>
              <a:rPr lang="en-US" dirty="0"/>
              <a:t>Ballot notices will be sent out </a:t>
            </a:r>
            <a:r>
              <a:rPr lang="en-US" b="1" dirty="0">
                <a:solidFill>
                  <a:srgbClr val="FF0000"/>
                </a:solidFill>
              </a:rPr>
              <a:t>February 11</a:t>
            </a:r>
            <a:r>
              <a:rPr lang="en-US" dirty="0"/>
              <a:t> to each</a:t>
            </a:r>
            <a:br>
              <a:rPr lang="en-US" dirty="0"/>
            </a:br>
            <a:r>
              <a:rPr lang="en-US" dirty="0"/>
              <a:t>paid-up member’s email address</a:t>
            </a:r>
          </a:p>
          <a:p>
            <a:pPr lvl="1"/>
            <a:r>
              <a:rPr lang="en-US" dirty="0"/>
              <a:t>Results will be announced </a:t>
            </a:r>
            <a:r>
              <a:rPr lang="en-US" b="1" dirty="0">
                <a:solidFill>
                  <a:srgbClr val="FF0000"/>
                </a:solidFill>
              </a:rPr>
              <a:t>February 25</a:t>
            </a:r>
          </a:p>
        </p:txBody>
      </p:sp>
    </p:spTree>
    <p:extLst>
      <p:ext uri="{BB962C8B-B14F-4D97-AF65-F5344CB8AC3E}">
        <p14:creationId xmlns:p14="http://schemas.microsoft.com/office/powerpoint/2010/main" val="47578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help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467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Even if you don’t want to serve on the board, there are lots of ways to help the club</a:t>
            </a:r>
          </a:p>
          <a:p>
            <a:r>
              <a:rPr lang="en-US" dirty="0"/>
              <a:t>Volunteer to help at dances &amp; Blast classes</a:t>
            </a:r>
          </a:p>
          <a:p>
            <a:r>
              <a:rPr lang="en-US" dirty="0"/>
              <a:t>Staffing the ECR booth at Pride events</a:t>
            </a:r>
          </a:p>
          <a:p>
            <a:r>
              <a:rPr lang="en-US" dirty="0"/>
              <a:t>Follow up with prospective new dancers</a:t>
            </a:r>
          </a:p>
          <a:p>
            <a:r>
              <a:rPr lang="en-US" dirty="0"/>
              <a:t>Host an out-of-town caller</a:t>
            </a:r>
          </a:p>
          <a:p>
            <a:r>
              <a:rPr lang="en-US" dirty="0"/>
              <a:t>Outreach to LGBTQ community and workplace organizations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441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371" y="4614331"/>
            <a:ext cx="8040688" cy="1362075"/>
          </a:xfrm>
        </p:spPr>
        <p:txBody>
          <a:bodyPr/>
          <a:lstStyle/>
          <a:p>
            <a:r>
              <a:rPr lang="en-US" dirty="0"/>
              <a:t>2024 in Review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515" y="4191000"/>
            <a:ext cx="7772400" cy="1500187"/>
          </a:xfrm>
        </p:spPr>
        <p:txBody>
          <a:bodyPr/>
          <a:lstStyle/>
          <a:p>
            <a:r>
              <a:rPr lang="en-US" dirty="0"/>
              <a:t>What did we do last year?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B6AE072-11E2-FC94-36C0-2E3BDA774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139"/>
            <a:ext cx="9144000" cy="313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06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ways to help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4678363"/>
          </a:xfrm>
        </p:spPr>
        <p:txBody>
          <a:bodyPr>
            <a:normAutofit/>
          </a:bodyPr>
          <a:lstStyle/>
          <a:p>
            <a:r>
              <a:rPr lang="en-US" dirty="0"/>
              <a:t>Class coordinator</a:t>
            </a:r>
          </a:p>
          <a:p>
            <a:pPr lvl="1"/>
            <a:r>
              <a:rPr lang="en-US" dirty="0"/>
              <a:t>Follow up with students who missed class</a:t>
            </a:r>
          </a:p>
          <a:p>
            <a:pPr lvl="1"/>
            <a:r>
              <a:rPr lang="en-US" dirty="0"/>
              <a:t>Communicate issues raised by students</a:t>
            </a:r>
          </a:p>
          <a:p>
            <a:r>
              <a:rPr lang="en-US" dirty="0"/>
              <a:t>Club “stepmother”</a:t>
            </a:r>
          </a:p>
          <a:p>
            <a:pPr lvl="1"/>
            <a:r>
              <a:rPr lang="en-US" dirty="0"/>
              <a:t>Recognize birthdays etc.</a:t>
            </a:r>
          </a:p>
          <a:p>
            <a:pPr lvl="1"/>
            <a:r>
              <a:rPr lang="en-US" dirty="0"/>
              <a:t>Check in with missing members </a:t>
            </a:r>
          </a:p>
          <a:p>
            <a:r>
              <a:rPr lang="en-US" dirty="0"/>
              <a:t>Social organizer (for non-dance events)</a:t>
            </a:r>
          </a:p>
          <a:p>
            <a:r>
              <a:rPr lang="en-US" dirty="0"/>
              <a:t>And more… just ask!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687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in 2025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in store for ECR</a:t>
            </a:r>
          </a:p>
        </p:txBody>
      </p:sp>
    </p:spTree>
    <p:extLst>
      <p:ext uri="{BB962C8B-B14F-4D97-AF65-F5344CB8AC3E}">
        <p14:creationId xmlns:p14="http://schemas.microsoft.com/office/powerpoint/2010/main" val="3661626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Three main goals for the club: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increase membership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increase the dancing strength of our members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continue the feeling of family amongst our members</a:t>
            </a:r>
          </a:p>
        </p:txBody>
      </p:sp>
    </p:spTree>
    <p:extLst>
      <p:ext uri="{BB962C8B-B14F-4D97-AF65-F5344CB8AC3E}">
        <p14:creationId xmlns:p14="http://schemas.microsoft.com/office/powerpoint/2010/main" val="822494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5943600" cy="1143000"/>
          </a:xfrm>
        </p:spPr>
        <p:txBody>
          <a:bodyPr/>
          <a:lstStyle/>
          <a:p>
            <a:r>
              <a:rPr lang="en-US" dirty="0"/>
              <a:t>Our 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SSD-to-Plus Blast class</a:t>
            </a:r>
          </a:p>
          <a:p>
            <a:r>
              <a:rPr lang="en-US" dirty="0"/>
              <a:t>Partnering with Oaktown 8s</a:t>
            </a:r>
          </a:p>
          <a:p>
            <a:r>
              <a:rPr lang="en-US" dirty="0"/>
              <a:t>Four Saturdays starting Feb. 15</a:t>
            </a:r>
          </a:p>
          <a:p>
            <a:r>
              <a:rPr lang="en-US" dirty="0"/>
              <a:t>Currently at 12 students</a:t>
            </a:r>
          </a:p>
          <a:p>
            <a:r>
              <a:rPr lang="en-US" dirty="0"/>
              <a:t>Angels needed! </a:t>
            </a:r>
            <a:r>
              <a:rPr lang="en-US" i="1" dirty="0"/>
              <a:t>(and dance FREE)</a:t>
            </a:r>
          </a:p>
          <a:p>
            <a:pPr marL="0" indent="0">
              <a:buNone/>
            </a:pPr>
            <a:r>
              <a:rPr lang="en-US" b="1" dirty="0"/>
              <a:t>Beginner class</a:t>
            </a:r>
          </a:p>
          <a:p>
            <a:r>
              <a:rPr lang="en-US" dirty="0"/>
              <a:t>TBA for late summer/early fall</a:t>
            </a:r>
          </a:p>
          <a:p>
            <a:r>
              <a:rPr lang="en-US" dirty="0"/>
              <a:t>Open House nights (April, June, August)</a:t>
            </a:r>
          </a:p>
          <a:p>
            <a:r>
              <a:rPr lang="en-US" dirty="0"/>
              <a:t>Tell your friends!</a:t>
            </a:r>
          </a:p>
        </p:txBody>
      </p:sp>
      <p:pic>
        <p:nvPicPr>
          <p:cNvPr id="6" name="Picture 5" descr="A blue sign with black text and colorful ribbons&#10;&#10;Description automatically generated">
            <a:extLst>
              <a:ext uri="{FF2B5EF4-FFF2-40B4-BE49-F238E27FC236}">
                <a16:creationId xmlns:a16="http://schemas.microsoft.com/office/drawing/2014/main" id="{1D60D385-9461-E3C4-8008-8627A08CA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668">
            <a:off x="5799499" y="502255"/>
            <a:ext cx="2878680" cy="215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17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Dances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191000" cy="5410200"/>
          </a:xfrm>
        </p:spPr>
        <p:txBody>
          <a:bodyPr>
            <a:normAutofit/>
          </a:bodyPr>
          <a:lstStyle/>
          <a:p>
            <a:r>
              <a:rPr lang="en-US" b="1" dirty="0"/>
              <a:t>March 22: </a:t>
            </a:r>
            <a:r>
              <a:rPr lang="en-US" dirty="0">
                <a:solidFill>
                  <a:srgbClr val="FF0000"/>
                </a:solidFill>
              </a:rPr>
              <a:t>ECR 40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 Anniversary Dance and Potluck </a:t>
            </a:r>
            <a:r>
              <a:rPr lang="en-US" dirty="0"/>
              <a:t>with Michael Kellogg</a:t>
            </a:r>
          </a:p>
          <a:p>
            <a:r>
              <a:rPr lang="en-US" b="1" dirty="0"/>
              <a:t>May 3: </a:t>
            </a:r>
            <a:r>
              <a:rPr lang="en-US" dirty="0"/>
              <a:t>Barry Clasper</a:t>
            </a:r>
          </a:p>
          <a:p>
            <a:r>
              <a:rPr lang="en-US" b="1" dirty="0"/>
              <a:t>Aug. 23: </a:t>
            </a:r>
            <a:r>
              <a:rPr lang="en-US" dirty="0"/>
              <a:t>Darren Gallina</a:t>
            </a:r>
          </a:p>
          <a:p>
            <a:r>
              <a:rPr lang="en-US" b="1" dirty="0"/>
              <a:t>Nov,1: </a:t>
            </a:r>
            <a:r>
              <a:rPr lang="en-US" dirty="0">
                <a:solidFill>
                  <a:srgbClr val="FF0000"/>
                </a:solidFill>
              </a:rPr>
              <a:t>Halloween Ball </a:t>
            </a:r>
            <a:r>
              <a:rPr lang="en-US" dirty="0"/>
              <a:t>with Buddy Weaver</a:t>
            </a:r>
            <a:endParaRPr lang="en-US" i="1" dirty="0"/>
          </a:p>
          <a:p>
            <a:r>
              <a:rPr lang="en-US" dirty="0"/>
              <a:t>Potlucks, Picnics &amp; Tea Dances!</a:t>
            </a:r>
          </a:p>
        </p:txBody>
      </p:sp>
      <p:pic>
        <p:nvPicPr>
          <p:cNvPr id="3" name="Picture 2" descr="A poster for an event&#10;&#10;Description automatically generated">
            <a:extLst>
              <a:ext uri="{FF2B5EF4-FFF2-40B4-BE49-F238E27FC236}">
                <a16:creationId xmlns:a16="http://schemas.microsoft.com/office/drawing/2014/main" id="{855065DF-DC2A-9AAB-6A35-EC8D282ECB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137">
            <a:off x="4664297" y="1218896"/>
            <a:ext cx="4006405" cy="525840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F8DB39-26D9-912B-C13E-F93335F1DF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74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E2A95-4750-E18B-6474-A3CE3B196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CC8334-E2E1-4F9A-BC48-D4C04258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ECR logo apparel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54605E-B879-97BC-FC65-43A287E38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T-shirts and other ECR logo apparel </a:t>
            </a:r>
            <a:r>
              <a:rPr lang="en-US" dirty="0"/>
              <a:t>will go on sale in March</a:t>
            </a:r>
          </a:p>
          <a:p>
            <a:r>
              <a:rPr lang="en-US" dirty="0"/>
              <a:t>April 15 order deadline</a:t>
            </a:r>
          </a:p>
          <a:p>
            <a:r>
              <a:rPr lang="en-US" dirty="0"/>
              <a:t>Delivery in late May</a:t>
            </a:r>
          </a:p>
          <a:p>
            <a:r>
              <a:rPr lang="en-US" dirty="0"/>
              <a:t>See the Merchandise page on </a:t>
            </a:r>
            <a:r>
              <a:rPr lang="en-US" dirty="0">
                <a:hlinkClick r:id="rId2"/>
              </a:rPr>
              <a:t>www.reelers.org</a:t>
            </a:r>
            <a:r>
              <a:rPr lang="en-US" dirty="0"/>
              <a:t>. Prices and items are not final yet.</a:t>
            </a:r>
          </a:p>
          <a:p>
            <a:r>
              <a:rPr lang="en-US" dirty="0"/>
              <a:t>Questions? See Jeff</a:t>
            </a:r>
          </a:p>
        </p:txBody>
      </p:sp>
    </p:spTree>
    <p:extLst>
      <p:ext uri="{BB962C8B-B14F-4D97-AF65-F5344CB8AC3E}">
        <p14:creationId xmlns:p14="http://schemas.microsoft.com/office/powerpoint/2010/main" val="3554645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1DAE7-EADF-3CBE-4177-634ED554C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Pride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2406A-7AA0-4806-44E3-73F721309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will be dancing (and staffing booths) at</a:t>
            </a:r>
          </a:p>
          <a:p>
            <a:r>
              <a:rPr lang="en-US" dirty="0"/>
              <a:t>June 7: Mountain View Pride </a:t>
            </a:r>
            <a:r>
              <a:rPr lang="en-US" i="1" dirty="0">
                <a:solidFill>
                  <a:srgbClr val="FF0000"/>
                </a:solidFill>
              </a:rPr>
              <a:t>(new)</a:t>
            </a:r>
          </a:p>
          <a:p>
            <a:r>
              <a:rPr lang="en-US" dirty="0"/>
              <a:t>June 14: San Mateo County Pride</a:t>
            </a:r>
          </a:p>
          <a:p>
            <a:r>
              <a:rPr lang="en-US" dirty="0"/>
              <a:t>Other Pride events TBD</a:t>
            </a:r>
          </a:p>
        </p:txBody>
      </p:sp>
      <p:pic>
        <p:nvPicPr>
          <p:cNvPr id="5" name="Picture 4" descr="A rainbow flag with different colors&#10;&#10;Description automatically generated">
            <a:extLst>
              <a:ext uri="{FF2B5EF4-FFF2-40B4-BE49-F238E27FC236}">
                <a16:creationId xmlns:a16="http://schemas.microsoft.com/office/drawing/2014/main" id="{A1EF7358-BE26-1A64-353A-F4B99A00F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2394">
            <a:off x="5175654" y="3769145"/>
            <a:ext cx="3615835" cy="25654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9095352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ogo with a city and a bridge&#10;&#10;Description automatically generated">
            <a:extLst>
              <a:ext uri="{FF2B5EF4-FFF2-40B4-BE49-F238E27FC236}">
                <a16:creationId xmlns:a16="http://schemas.microsoft.com/office/drawing/2014/main" id="{5037580D-5423-4359-8926-3A78514B8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200400"/>
            <a:ext cx="3505200" cy="35052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165F252-CEAA-6920-8460-5AA6E7810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IAGSDC Convention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650433-80C9-07EE-4DB2-55D19A67F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b="1" dirty="0"/>
              <a:t>San Francisco </a:t>
            </a:r>
            <a:r>
              <a:rPr lang="en-US" dirty="0"/>
              <a:t>July 3-6 at the Marriott Marquis</a:t>
            </a:r>
          </a:p>
          <a:p>
            <a:r>
              <a:rPr lang="en-US" dirty="0"/>
              <a:t>Special discount rate for first-timers</a:t>
            </a:r>
          </a:p>
          <a:p>
            <a:r>
              <a:rPr lang="en-US" dirty="0"/>
              <a:t>Sign up and reserve</a:t>
            </a:r>
            <a:br>
              <a:rPr lang="en-US" dirty="0"/>
            </a:br>
            <a:r>
              <a:rPr lang="en-US" dirty="0"/>
              <a:t>your hotel room now!</a:t>
            </a:r>
            <a:br>
              <a:rPr lang="en-US" dirty="0"/>
            </a:br>
            <a:r>
              <a:rPr lang="en-US" sz="2400" dirty="0"/>
              <a:t>https://hitchhikeacrossthegalaxy.com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4067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Board would like to thank…</a:t>
            </a:r>
          </a:p>
        </p:txBody>
      </p:sp>
    </p:spTree>
    <p:extLst>
      <p:ext uri="{BB962C8B-B14F-4D97-AF65-F5344CB8AC3E}">
        <p14:creationId xmlns:p14="http://schemas.microsoft.com/office/powerpoint/2010/main" val="1545118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 our Club Callers…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Dave Decot</a:t>
            </a:r>
          </a:p>
          <a:p>
            <a:r>
              <a:rPr lang="en-US" b="1" dirty="0"/>
              <a:t>Kurt Gollhardt</a:t>
            </a:r>
          </a:p>
          <a:p>
            <a:r>
              <a:rPr lang="en-US" b="1" dirty="0"/>
              <a:t>Michael Levy</a:t>
            </a:r>
          </a:p>
          <a:p>
            <a:r>
              <a:rPr lang="en-US" b="1" dirty="0"/>
              <a:t>Mike Pogue</a:t>
            </a:r>
          </a:p>
          <a:p>
            <a:r>
              <a:rPr lang="en-US" b="1" dirty="0"/>
              <a:t>James Thompson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524000"/>
            <a:ext cx="4913194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60198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Special thanks to Kurt for managing the club caller schedule</a:t>
            </a:r>
          </a:p>
        </p:txBody>
      </p:sp>
    </p:spTree>
    <p:extLst>
      <p:ext uri="{BB962C8B-B14F-4D97-AF65-F5344CB8AC3E}">
        <p14:creationId xmlns:p14="http://schemas.microsoft.com/office/powerpoint/2010/main" val="884598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the club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Growing our membership </a:t>
            </a:r>
            <a:r>
              <a:rPr lang="en-US" dirty="0"/>
              <a:t>was priority #1</a:t>
            </a:r>
          </a:p>
          <a:p>
            <a:pPr lvl="1"/>
            <a:r>
              <a:rPr lang="en-US" dirty="0"/>
              <a:t>Open House nights in April, May and August</a:t>
            </a:r>
          </a:p>
          <a:p>
            <a:pPr lvl="1"/>
            <a:r>
              <a:rPr lang="en-US" dirty="0"/>
              <a:t>SSD-to-Plus Class: January-May </a:t>
            </a:r>
            <a:r>
              <a:rPr lang="en-US" sz="2000" i="1" dirty="0"/>
              <a:t>(follow-on to last year’s beginner class)</a:t>
            </a:r>
          </a:p>
          <a:p>
            <a:pPr lvl="1"/>
            <a:r>
              <a:rPr lang="en-US" dirty="0"/>
              <a:t>“Green” Beginner class: September-December </a:t>
            </a:r>
          </a:p>
          <a:p>
            <a:pPr lvl="1"/>
            <a:r>
              <a:rPr lang="en-US" dirty="0"/>
              <a:t>Focus on class level dancing on Tuesday</a:t>
            </a:r>
            <a:br>
              <a:rPr lang="en-US" dirty="0"/>
            </a:br>
            <a:r>
              <a:rPr lang="en-US" dirty="0"/>
              <a:t>club nights </a:t>
            </a:r>
          </a:p>
        </p:txBody>
      </p:sp>
      <p:pic>
        <p:nvPicPr>
          <p:cNvPr id="11" name="Content Placeholder 10" descr="A poster for a dance school&#10;&#10;Description automatically generated">
            <a:extLst>
              <a:ext uri="{FF2B5EF4-FFF2-40B4-BE49-F238E27FC236}">
                <a16:creationId xmlns:a16="http://schemas.microsoft.com/office/drawing/2014/main" id="{247558C8-2391-9B4A-C847-4BF2512598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071" y="342385"/>
            <a:ext cx="1981200" cy="3168862"/>
          </a:xfrm>
        </p:spPr>
      </p:pic>
      <p:pic>
        <p:nvPicPr>
          <p:cNvPr id="13" name="Picture 12" descr="A poster for a dance club&#10;&#10;Description automatically generated">
            <a:extLst>
              <a:ext uri="{FF2B5EF4-FFF2-40B4-BE49-F238E27FC236}">
                <a16:creationId xmlns:a16="http://schemas.microsoft.com/office/drawing/2014/main" id="{9A014A13-8A62-F6C2-C09D-91D81F8CD1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099" y="1093845"/>
            <a:ext cx="1981200" cy="3168862"/>
          </a:xfrm>
          <a:prstGeom prst="rect">
            <a:avLst/>
          </a:prstGeom>
        </p:spPr>
      </p:pic>
      <p:pic>
        <p:nvPicPr>
          <p:cNvPr id="17" name="Picture 16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211A0A97-7684-3244-5C9F-C3E809346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496" y="4350695"/>
            <a:ext cx="3225317" cy="2418988"/>
          </a:xfrm>
          <a:prstGeom prst="rect">
            <a:avLst/>
          </a:prstGeom>
        </p:spPr>
      </p:pic>
      <p:pic>
        <p:nvPicPr>
          <p:cNvPr id="15" name="Picture 14" descr="A green and white sign with text&#10;&#10;Description automatically generated">
            <a:extLst>
              <a:ext uri="{FF2B5EF4-FFF2-40B4-BE49-F238E27FC236}">
                <a16:creationId xmlns:a16="http://schemas.microsoft.com/office/drawing/2014/main" id="{7CB55B01-80C2-3DCF-2E83-3CF990179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137" y="3576706"/>
            <a:ext cx="2421835" cy="15029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D8A11A-613D-2703-70ED-D69AAD6FAF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768" y="5281463"/>
            <a:ext cx="1641249" cy="121152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35274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9B8C6-D304-0884-834E-6603A1962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Richard Wegener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BC9D2-9B46-5FB1-E9A4-B401AA080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Richard Wegener passed away July 13, 2024 from complications related to a fall.</a:t>
            </a:r>
          </a:p>
          <a:p>
            <a:r>
              <a:rPr lang="en-US" dirty="0"/>
              <a:t>Richard and Mary Jane joined ECR in 2012. They belonged to many other local square dance clubs.</a:t>
            </a:r>
          </a:p>
          <a:p>
            <a:r>
              <a:rPr lang="en-US" dirty="0"/>
              <a:t>They were married for 45 years.</a:t>
            </a:r>
          </a:p>
        </p:txBody>
      </p:sp>
    </p:spTree>
    <p:extLst>
      <p:ext uri="{BB962C8B-B14F-4D97-AF65-F5344CB8AC3E}">
        <p14:creationId xmlns:p14="http://schemas.microsoft.com/office/powerpoint/2010/main" val="13796961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 History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to acknowledge </a:t>
            </a:r>
            <a:r>
              <a:rPr lang="en-US" b="1" dirty="0">
                <a:solidFill>
                  <a:srgbClr val="FF0000"/>
                </a:solidFill>
              </a:rPr>
              <a:t>long-term members</a:t>
            </a:r>
            <a:r>
              <a:rPr lang="en-US" dirty="0"/>
              <a:t> with an </a:t>
            </a:r>
            <a:r>
              <a:rPr lang="en-US" b="1" dirty="0">
                <a:solidFill>
                  <a:srgbClr val="FF0000"/>
                </a:solidFill>
              </a:rPr>
              <a:t>anniversary bar </a:t>
            </a:r>
            <a:r>
              <a:rPr lang="en-US" dirty="0"/>
              <a:t>to hang from your badge – 5, 10, 15 years…</a:t>
            </a:r>
          </a:p>
          <a:p>
            <a:r>
              <a:rPr lang="en-US" dirty="0"/>
              <a:t>If you haven’t done so already, </a:t>
            </a:r>
            <a:r>
              <a:rPr lang="en-US" b="1" dirty="0">
                <a:solidFill>
                  <a:srgbClr val="FF0000"/>
                </a:solidFill>
              </a:rPr>
              <a:t>please verify </a:t>
            </a:r>
            <a:r>
              <a:rPr lang="en-US" dirty="0"/>
              <a:t>with Eric Hudson that your membership dates are accurately recorded.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021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64B59-EBAF-0CD8-D369-A6BE014A1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Longevity Awards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CC6DD5-DEBC-EB41-7F35-972A509AE1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40 Years</a:t>
            </a:r>
          </a:p>
          <a:p>
            <a:r>
              <a:rPr lang="en-US" dirty="0"/>
              <a:t>Bob Kanefsky</a:t>
            </a:r>
          </a:p>
          <a:p>
            <a:r>
              <a:rPr lang="en-US" dirty="0"/>
              <a:t>Stewart Kramer</a:t>
            </a:r>
          </a:p>
          <a:p>
            <a:r>
              <a:rPr lang="en-US" dirty="0"/>
              <a:t>Frank Yellin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20 Years</a:t>
            </a:r>
          </a:p>
          <a:p>
            <a:r>
              <a:rPr lang="en-US" dirty="0"/>
              <a:t>Kurt Gollhardt</a:t>
            </a:r>
          </a:p>
          <a:p>
            <a:r>
              <a:rPr lang="en-US" dirty="0"/>
              <a:t>Susan Grieger</a:t>
            </a:r>
          </a:p>
          <a:p>
            <a:r>
              <a:rPr lang="en-US" dirty="0"/>
              <a:t>Pete Levins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D825BC-545D-74DD-3FBC-78D76D5A6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15 Years</a:t>
            </a:r>
          </a:p>
          <a:p>
            <a:r>
              <a:rPr lang="en-US" dirty="0"/>
              <a:t>Lynn Ashmall</a:t>
            </a:r>
          </a:p>
          <a:p>
            <a:r>
              <a:rPr lang="en-US" dirty="0"/>
              <a:t>René Drolet</a:t>
            </a:r>
          </a:p>
          <a:p>
            <a:r>
              <a:rPr lang="en-US" dirty="0"/>
              <a:t>Steven </a:t>
            </a:r>
            <a:r>
              <a:rPr lang="en-US" dirty="0" err="1"/>
              <a:t>Higaki</a:t>
            </a: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10 Years</a:t>
            </a:r>
          </a:p>
          <a:p>
            <a:r>
              <a:rPr lang="en-US" dirty="0"/>
              <a:t>Frank Krause</a:t>
            </a:r>
          </a:p>
          <a:p>
            <a:r>
              <a:rPr lang="en-US" dirty="0"/>
              <a:t>Don Margolin</a:t>
            </a:r>
          </a:p>
          <a:p>
            <a:r>
              <a:rPr lang="en-US" dirty="0"/>
              <a:t>Hank Winkenwerder</a:t>
            </a:r>
          </a:p>
          <a:p>
            <a:r>
              <a:rPr lang="en-US" dirty="0"/>
              <a:t>Sheri Winkenwerder</a:t>
            </a:r>
          </a:p>
        </p:txBody>
      </p:sp>
    </p:spTree>
    <p:extLst>
      <p:ext uri="{BB962C8B-B14F-4D97-AF65-F5344CB8AC3E}">
        <p14:creationId xmlns:p14="http://schemas.microsoft.com/office/powerpoint/2010/main" val="6442912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many thanks to…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r>
              <a:rPr lang="en-US" dirty="0"/>
              <a:t>Everybody who brings food</a:t>
            </a:r>
          </a:p>
          <a:p>
            <a:r>
              <a:rPr lang="en-US" dirty="0"/>
              <a:t>Everybody who helps out at dances (decorations, 50-50 raffle, cleanup) </a:t>
            </a:r>
          </a:p>
          <a:p>
            <a:r>
              <a:rPr lang="en-US" dirty="0"/>
              <a:t>Everybody who attends Board meetings </a:t>
            </a:r>
            <a:r>
              <a:rPr lang="en-US" i="1" dirty="0"/>
              <a:t>(just ask!)</a:t>
            </a:r>
          </a:p>
          <a:p>
            <a:r>
              <a:rPr lang="en-US" dirty="0"/>
              <a:t>The Election Committee and other volunteers</a:t>
            </a:r>
          </a:p>
          <a:p>
            <a:r>
              <a:rPr lang="en-US" dirty="0"/>
              <a:t>All our </a:t>
            </a:r>
            <a:r>
              <a:rPr lang="en-US" b="1" dirty="0">
                <a:solidFill>
                  <a:srgbClr val="FF0000"/>
                </a:solidFill>
              </a:rPr>
              <a:t>generous</a:t>
            </a:r>
            <a:r>
              <a:rPr lang="en-US" dirty="0"/>
              <a:t> donors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… AND ALL OUR DANCERS!</a:t>
            </a:r>
          </a:p>
        </p:txBody>
      </p:sp>
    </p:spTree>
    <p:extLst>
      <p:ext uri="{BB962C8B-B14F-4D97-AF65-F5344CB8AC3E}">
        <p14:creationId xmlns:p14="http://schemas.microsoft.com/office/powerpoint/2010/main" val="10879911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ANY QUESTIONS?</a:t>
            </a:r>
            <a:endParaRPr lang="en-US" sz="7200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33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THAAAANK YOU!!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6" y="1600200"/>
            <a:ext cx="6344807" cy="4525963"/>
          </a:xfrm>
        </p:spPr>
      </p:pic>
    </p:spTree>
    <p:extLst>
      <p:ext uri="{BB962C8B-B14F-4D97-AF65-F5344CB8AC3E}">
        <p14:creationId xmlns:p14="http://schemas.microsoft.com/office/powerpoint/2010/main" val="4075518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19E2D-DA93-D291-0BA8-6DC414D14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"/>
            <a:ext cx="7620000" cy="1143000"/>
          </a:xfrm>
        </p:spPr>
        <p:txBody>
          <a:bodyPr/>
          <a:lstStyle/>
          <a:p>
            <a:r>
              <a:rPr lang="en-US" dirty="0"/>
              <a:t>Our largest SSD class in years!</a:t>
            </a:r>
          </a:p>
        </p:txBody>
      </p:sp>
      <p:pic>
        <p:nvPicPr>
          <p:cNvPr id="4" name="Picture 3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77BDAF71-30E9-4224-57DE-058C113ADD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30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05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Return of the Potluck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37090"/>
            <a:ext cx="46482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After pausing during COVID, we resumed holding Friday potlucks – more opportunities for Plus &amp; A2 dancing</a:t>
            </a:r>
            <a:endParaRPr lang="en-US" i="1" dirty="0"/>
          </a:p>
        </p:txBody>
      </p:sp>
      <p:pic>
        <p:nvPicPr>
          <p:cNvPr id="8" name="Content Placeholder 7" descr="A poster for a movie&#10;&#10;Description automatically generated">
            <a:extLst>
              <a:ext uri="{FF2B5EF4-FFF2-40B4-BE49-F238E27FC236}">
                <a16:creationId xmlns:a16="http://schemas.microsoft.com/office/drawing/2014/main" id="{C043C23D-1656-42A1-5C3B-856099B4D1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072522"/>
            <a:ext cx="3512805" cy="2676548"/>
          </a:xfrm>
        </p:spPr>
      </p:pic>
      <p:pic>
        <p:nvPicPr>
          <p:cNvPr id="10" name="Picture 9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BAC37EF-F7DB-BC42-6B76-D21BFA07E2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10" y="3126679"/>
            <a:ext cx="2286000" cy="3655121"/>
          </a:xfrm>
          <a:prstGeom prst="rect">
            <a:avLst/>
          </a:prstGeom>
        </p:spPr>
      </p:pic>
      <p:pic>
        <p:nvPicPr>
          <p:cNvPr id="12" name="Picture 11" descr="A cartoon of a group of people&#10;&#10;Description automatically generated">
            <a:extLst>
              <a:ext uri="{FF2B5EF4-FFF2-40B4-BE49-F238E27FC236}">
                <a16:creationId xmlns:a16="http://schemas.microsoft.com/office/drawing/2014/main" id="{03ACAD22-1577-214A-E71A-4F7111D94B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244236"/>
            <a:ext cx="3752849" cy="2345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poster for a event&#10;&#10;Description automatically generated">
            <a:extLst>
              <a:ext uri="{FF2B5EF4-FFF2-40B4-BE49-F238E27FC236}">
                <a16:creationId xmlns:a16="http://schemas.microsoft.com/office/drawing/2014/main" id="{680A399E-495A-7EA9-14BF-244EDEF7C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01292"/>
            <a:ext cx="3512805" cy="219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34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02B7-1188-9DE7-089F-CF0417114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76200"/>
            <a:ext cx="7696200" cy="1143000"/>
          </a:xfrm>
        </p:spPr>
        <p:txBody>
          <a:bodyPr/>
          <a:lstStyle/>
          <a:p>
            <a:r>
              <a:rPr lang="en-US" dirty="0"/>
              <a:t>Tea Dances at </a:t>
            </a:r>
            <a:r>
              <a:rPr lang="en-US" dirty="0" err="1"/>
              <a:t>BillyDeFrank</a:t>
            </a:r>
            <a:endParaRPr lang="en-US" dirty="0"/>
          </a:p>
        </p:txBody>
      </p:sp>
      <p:pic>
        <p:nvPicPr>
          <p:cNvPr id="7" name="Picture 6" descr="A group of turkeys dancing&#10;&#10;Description automatically generated">
            <a:extLst>
              <a:ext uri="{FF2B5EF4-FFF2-40B4-BE49-F238E27FC236}">
                <a16:creationId xmlns:a16="http://schemas.microsoft.com/office/drawing/2014/main" id="{F2315D29-5783-B7FB-600D-0F9230F51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165" y="3657600"/>
            <a:ext cx="4549389" cy="2835786"/>
          </a:xfrm>
          <a:prstGeom prst="rect">
            <a:avLst/>
          </a:prstGeom>
        </p:spPr>
      </p:pic>
      <p:pic>
        <p:nvPicPr>
          <p:cNvPr id="5" name="Picture 4" descr="Two posters with a person in a green hat&#10;&#10;Description automatically generated">
            <a:extLst>
              <a:ext uri="{FF2B5EF4-FFF2-40B4-BE49-F238E27FC236}">
                <a16:creationId xmlns:a16="http://schemas.microsoft.com/office/drawing/2014/main" id="{4A5A36F6-F5E6-7210-90FA-C9E2EA081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6" y="1798893"/>
            <a:ext cx="4300537" cy="32766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17ADAD8-9B13-54A3-E414-C10DE5DD98B1}"/>
              </a:ext>
            </a:extLst>
          </p:cNvPr>
          <p:cNvSpPr txBox="1">
            <a:spLocks/>
          </p:cNvSpPr>
          <p:nvPr/>
        </p:nvSpPr>
        <p:spPr>
          <a:xfrm>
            <a:off x="4804494" y="12954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Two Sunday afternoon Plus-A2 dances at the Billy DeFrank LGBTQ+ Center in San Jose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98100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tanding in front of a microphone&#10;&#10;Description automatically generated">
            <a:extLst>
              <a:ext uri="{FF2B5EF4-FFF2-40B4-BE49-F238E27FC236}">
                <a16:creationId xmlns:a16="http://schemas.microsoft.com/office/drawing/2014/main" id="{03ABFF3F-DF17-4D00-6953-DBB1546CC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15" y="1219200"/>
            <a:ext cx="3021270" cy="2240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6172200" cy="1143000"/>
          </a:xfrm>
        </p:spPr>
        <p:txBody>
          <a:bodyPr/>
          <a:lstStyle/>
          <a:p>
            <a:r>
              <a:rPr lang="en-US" dirty="0"/>
              <a:t>Pretty in Pink</a:t>
            </a:r>
          </a:p>
        </p:txBody>
      </p:sp>
      <p:pic>
        <p:nvPicPr>
          <p:cNvPr id="4" name="Picture 3" descr="A person in a pink hat and black and white garment&#10;&#10;Description automatically generated">
            <a:extLst>
              <a:ext uri="{FF2B5EF4-FFF2-40B4-BE49-F238E27FC236}">
                <a16:creationId xmlns:a16="http://schemas.microsoft.com/office/drawing/2014/main" id="{4A364831-4EDD-20AB-8048-94FE1AB35D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01">
            <a:off x="5872093" y="420592"/>
            <a:ext cx="2844649" cy="3733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group of people dancing in a room&#10;&#10;Description automatically generated">
            <a:extLst>
              <a:ext uri="{FF2B5EF4-FFF2-40B4-BE49-F238E27FC236}">
                <a16:creationId xmlns:a16="http://schemas.microsoft.com/office/drawing/2014/main" id="{A461BEAF-AEF7-C55C-BFB1-B0CB27E2D0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634751"/>
            <a:ext cx="3962399" cy="2974012"/>
          </a:xfrm>
          <a:prstGeom prst="rect">
            <a:avLst/>
          </a:prstGeom>
        </p:spPr>
      </p:pic>
      <p:pic>
        <p:nvPicPr>
          <p:cNvPr id="15" name="Picture 14" descr="A person and person wearing knitted hats&#10;&#10;Description automatically generated">
            <a:extLst>
              <a:ext uri="{FF2B5EF4-FFF2-40B4-BE49-F238E27FC236}">
                <a16:creationId xmlns:a16="http://schemas.microsoft.com/office/drawing/2014/main" id="{57172EC6-C529-7036-32D4-11FE5384D6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9"/>
          <a:stretch/>
        </p:blipFill>
        <p:spPr>
          <a:xfrm>
            <a:off x="3691119" y="1491676"/>
            <a:ext cx="2034663" cy="2476308"/>
          </a:xfrm>
          <a:prstGeom prst="rect">
            <a:avLst/>
          </a:prstGeom>
        </p:spPr>
      </p:pic>
      <p:pic>
        <p:nvPicPr>
          <p:cNvPr id="17" name="Picture 16" descr="Two men wearing a crown and necklaces&#10;&#10;Description automatically generated">
            <a:extLst>
              <a:ext uri="{FF2B5EF4-FFF2-40B4-BE49-F238E27FC236}">
                <a16:creationId xmlns:a16="http://schemas.microsoft.com/office/drawing/2014/main" id="{3D75F821-AD31-8A16-86F4-CF3A4817E2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745" y="4182813"/>
            <a:ext cx="2504074" cy="2425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46DB3C-D061-212D-F37C-9E171CE07F62}"/>
              </a:ext>
            </a:extLst>
          </p:cNvPr>
          <p:cNvSpPr txBox="1"/>
          <p:nvPr/>
        </p:nvSpPr>
        <p:spPr>
          <a:xfrm>
            <a:off x="7391400" y="48768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Bill Eyler, Feb. 24</a:t>
            </a:r>
          </a:p>
        </p:txBody>
      </p:sp>
    </p:spTree>
    <p:extLst>
      <p:ext uri="{BB962C8B-B14F-4D97-AF65-F5344CB8AC3E}">
        <p14:creationId xmlns:p14="http://schemas.microsoft.com/office/powerpoint/2010/main" val="3064367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AC385-706D-215B-B5A7-EEE8FC6F8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37DD-821C-7A36-290B-3B90E8A4F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Publicity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81B83-1E54-E6EE-9D32-A75ED7496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534400" cy="48307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Cover article in Palo Alto Weekly (March 21)</a:t>
            </a:r>
            <a:br>
              <a:rPr lang="en-US" dirty="0"/>
            </a:br>
            <a:r>
              <a:rPr lang="en-US" dirty="0"/>
              <a:t> drew attention to the club</a:t>
            </a:r>
            <a:endParaRPr lang="en-US" i="1" dirty="0"/>
          </a:p>
        </p:txBody>
      </p:sp>
      <p:pic>
        <p:nvPicPr>
          <p:cNvPr id="5" name="Picture 4" descr="A group of men dancing in a room&#10;&#10;Description automatically generated">
            <a:extLst>
              <a:ext uri="{FF2B5EF4-FFF2-40B4-BE49-F238E27FC236}">
                <a16:creationId xmlns:a16="http://schemas.microsoft.com/office/drawing/2014/main" id="{BC6CC55F-1B99-48A6-47DB-5EEA4D06B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6000"/>
            <a:ext cx="64770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68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8187</TotalTime>
  <Words>1273</Words>
  <Application>Microsoft Office PowerPoint</Application>
  <PresentationFormat>On-screen Show (4:3)</PresentationFormat>
  <Paragraphs>228</Paragraphs>
  <Slides>45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Impact</vt:lpstr>
      <vt:lpstr>Office Theme</vt:lpstr>
      <vt:lpstr>EL CAMINO REELERS</vt:lpstr>
      <vt:lpstr>Agenda</vt:lpstr>
      <vt:lpstr>2024 in Review</vt:lpstr>
      <vt:lpstr>Growing the club</vt:lpstr>
      <vt:lpstr>Our largest SSD class in years!</vt:lpstr>
      <vt:lpstr>The Return of the Potluck</vt:lpstr>
      <vt:lpstr>Tea Dances at BillyDeFrank</vt:lpstr>
      <vt:lpstr>Pretty in Pink</vt:lpstr>
      <vt:lpstr>Free Publicity</vt:lpstr>
      <vt:lpstr>Spring Flowers</vt:lpstr>
      <vt:lpstr>Three Picnics in the Park</vt:lpstr>
      <vt:lpstr>Two Pride events</vt:lpstr>
      <vt:lpstr>Twirling in North Carolina</vt:lpstr>
      <vt:lpstr>Re-Lei the Deucey</vt:lpstr>
      <vt:lpstr>Dungeons &amp; Drag Queens</vt:lpstr>
      <vt:lpstr>Membership and Financial Summary</vt:lpstr>
      <vt:lpstr>Membership holding steady</vt:lpstr>
      <vt:lpstr>Club Night Attendance</vt:lpstr>
      <vt:lpstr>Member Attendance</vt:lpstr>
      <vt:lpstr>Quarterly Dances</vt:lpstr>
      <vt:lpstr>2024 Income &amp; Expenses</vt:lpstr>
      <vt:lpstr>Income and Expenses</vt:lpstr>
      <vt:lpstr>Balance Sheet</vt:lpstr>
      <vt:lpstr>Board Elections (and more ways to help)</vt:lpstr>
      <vt:lpstr>The ECR Board</vt:lpstr>
      <vt:lpstr>About the Board</vt:lpstr>
      <vt:lpstr>Retiring Board Member</vt:lpstr>
      <vt:lpstr>2025 Board Elections</vt:lpstr>
      <vt:lpstr>You can help</vt:lpstr>
      <vt:lpstr>More ways to help</vt:lpstr>
      <vt:lpstr>Coming in 2025</vt:lpstr>
      <vt:lpstr>Our Goals</vt:lpstr>
      <vt:lpstr>Our Classes</vt:lpstr>
      <vt:lpstr>2025 Dances</vt:lpstr>
      <vt:lpstr>ECR logo apparel</vt:lpstr>
      <vt:lpstr>Pride Events</vt:lpstr>
      <vt:lpstr>2025 IAGSDC Convention</vt:lpstr>
      <vt:lpstr>Acknowledgments</vt:lpstr>
      <vt:lpstr>Thanks to our Club Callers…</vt:lpstr>
      <vt:lpstr>Richard Wegener</vt:lpstr>
      <vt:lpstr>Club History Project</vt:lpstr>
      <vt:lpstr>2025 Longevity Awards</vt:lpstr>
      <vt:lpstr>And many thanks to…</vt:lpstr>
      <vt:lpstr>ANY QUESTIONS?</vt:lpstr>
      <vt:lpstr>THAAAANK YOU!!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ECR General Meeting</dc:title>
  <dc:creator>Ed Wilson</dc:creator>
  <cp:lastModifiedBy>Ed Wilson</cp:lastModifiedBy>
  <cp:revision>574</cp:revision>
  <cp:lastPrinted>2018-07-13T23:24:59Z</cp:lastPrinted>
  <dcterms:created xsi:type="dcterms:W3CDTF">2006-08-16T00:00:00Z</dcterms:created>
  <dcterms:modified xsi:type="dcterms:W3CDTF">2025-02-04T21:40:20Z</dcterms:modified>
</cp:coreProperties>
</file>